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60" r:id="rId7"/>
    <p:sldId id="632" r:id="rId8"/>
    <p:sldId id="568" r:id="rId9"/>
    <p:sldId id="264" r:id="rId10"/>
    <p:sldId id="271" r:id="rId11"/>
    <p:sldId id="644" r:id="rId12"/>
  </p:sldIdLst>
  <p:sldSz cx="12192000" cy="6858000"/>
  <p:notesSz cx="6858000" cy="9144000"/>
  <p:embeddedFontLst>
    <p:embeddedFont>
      <p:font typeface="Arial Black" panose="020B0A04020102020204" pitchFamily="34" charset="0"/>
      <p:regular r:id="rId14"/>
      <p:bold r:id="rId15"/>
    </p:embeddedFon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Garamond" panose="02020404030301010803" pitchFamily="18" charset="0"/>
      <p:regular r:id="rId21"/>
      <p:bold r:id="rId22"/>
      <p: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Impact" panose="020B0806030902050204" pitchFamily="3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6" roundtripDataSignature="AMtx7mhe0qSpo88mU2L/T2lArqNAO6H3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368"/>
    <a:srgbClr val="9E2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5" autoAdjust="0"/>
    <p:restoredTop sz="94601" autoAdjust="0"/>
  </p:normalViewPr>
  <p:slideViewPr>
    <p:cSldViewPr snapToGrid="0">
      <p:cViewPr varScale="1">
        <p:scale>
          <a:sx n="75" d="100"/>
          <a:sy n="75" d="100"/>
        </p:scale>
        <p:origin x="1166" y="-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6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66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69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"Good afternoon everyone. My name is Dr. Sajid </a:t>
            </a:r>
            <a:r>
              <a:rPr lang="en-US" dirty="0" err="1"/>
              <a:t>Muhaimin</a:t>
            </a:r>
            <a:r>
              <a:rPr lang="en-US" dirty="0"/>
              <a:t> Choudhury, and I am pleased to present our work titled </a:t>
            </a:r>
            <a:r>
              <a:rPr lang="en-US" i="1" dirty="0"/>
              <a:t>'Towards High-performance Quantum-based LEDs: Optoelectronic Modulation of 2D Silicon Carbide for Tunable and Efficient White Light Emission,'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40" name="Google Shape;1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Let me begin with an outline of today's talk. We'll start with the motivation and challenges in current LED technologies, move into the fundamentals of white LEDs and 2D-SiC, then dive into our proposed single quantum well design, simulation methodologies using DFT and SILVACO ATLAS, followed by key results and final design implications.</a:t>
            </a:r>
            <a:endParaRPr dirty="0"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Despite the widespread use of LEDs, current technologies face issues like limited spectral tunability and energy inefficiency. Our motivation stems from the need to develop next-generation white LEDs with higher efficiency, stability, and color quality—where 2D-SiC stands out as a promising quantum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545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SiC</a:t>
            </a:r>
            <a:r>
              <a:rPr lang="en-US" dirty="0"/>
              <a:t> is a material with unique properties that make it ideal for LED applications. These include: A wide bandgap for efficient light generation. High mechanical strength and thermal conductivity. </a:t>
            </a:r>
          </a:p>
          <a:p>
            <a:r>
              <a:rPr lang="en-US" dirty="0"/>
              <a:t>Also have Excellent optoelectronic characteristics like high photoluminescence and robust UV detection.</a:t>
            </a:r>
          </a:p>
          <a:p>
            <a:r>
              <a:rPr lang="en-US" b="1" dirty="0"/>
              <a:t>These advantages motivated the exploration of 2D </a:t>
            </a:r>
            <a:r>
              <a:rPr lang="en-US" b="1" dirty="0" err="1"/>
              <a:t>SiC</a:t>
            </a:r>
            <a:r>
              <a:rPr lang="en-US" b="1" dirty="0"/>
              <a:t> for white LED development.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5D39E-BF79-5044-9B9C-292D64001D90}" type="slidenum">
              <a:rPr lang="en-BD" smtClean="0"/>
              <a:t>4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2583916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To understand the quantum behavior of materials like 2D Silicon Carbide, we begin with the </a:t>
            </a:r>
            <a:r>
              <a:rPr lang="en-US" b="1" dirty="0"/>
              <a:t>time-independent Schrödinger equation.</a:t>
            </a:r>
            <a:endParaRPr lang="en-US" sz="1200" b="1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dirty="0"/>
              <a:t>However, solving this equation for many-body systems becomes extremely difficult due to the complex interactions between electrons.</a:t>
            </a:r>
          </a:p>
          <a:p>
            <a:r>
              <a:rPr lang="en-US" dirty="0"/>
              <a:t>To overcome this, we turn to </a:t>
            </a:r>
            <a:r>
              <a:rPr lang="en-US" b="1" dirty="0"/>
              <a:t>Density Functional Theory</a:t>
            </a:r>
            <a:r>
              <a:rPr lang="en-US" dirty="0"/>
              <a:t>, or DFT, which reformulates the problem in terms of </a:t>
            </a:r>
            <a:r>
              <a:rPr lang="en-US" b="1" dirty="0"/>
              <a:t>electron density</a:t>
            </a:r>
            <a:r>
              <a:rPr lang="en-US" dirty="0"/>
              <a:t>, n(r), rather than many-electron wavefunctions.</a:t>
            </a:r>
          </a:p>
          <a:p>
            <a:r>
              <a:rPr lang="en-US" dirty="0"/>
              <a:t>This leads us to the </a:t>
            </a:r>
            <a:r>
              <a:rPr lang="en-US" b="1" dirty="0"/>
              <a:t>Kohn-Sham equation</a:t>
            </a:r>
            <a:r>
              <a:rPr lang="en-US" dirty="0"/>
              <a:t> shown in the blue box.</a:t>
            </a:r>
          </a:p>
          <a:p>
            <a:r>
              <a:rPr lang="en-US" dirty="0"/>
              <a:t>Let me break this down: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Kinetic Energy ii) External potential iii) Hartree potential iv) Exchange correlation potential</a:t>
            </a:r>
            <a:endParaRPr lang="en-US" sz="1200" b="1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And crucially, the exchange-correlation potential, which captures the many-body effects of electron interactions. This exchange-correlation term is approximated using techniques such as: The Local Density Approximation (LDA), where the exchange-correlation energy depends locally on the electron density, Or the Generalized Gradient Approximation (GGA), which incorporates density gradients to improve accuracy.</a:t>
            </a:r>
          </a:p>
          <a:p>
            <a:pPr lvl="0"/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A0145-E112-4628-8BC2-9FF3F3EA79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85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RGB emissions combine to produce white light in the CIE chromaticity diagram. We propose a compact white LED using three quantum wells, each tuned via width control for color modulation.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4080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>
          <a:extLst>
            <a:ext uri="{FF2B5EF4-FFF2-40B4-BE49-F238E27FC236}">
              <a16:creationId xmlns:a16="http://schemas.microsoft.com/office/drawing/2014/main" id="{1370519F-FFE8-E2D8-4C1E-F3DAFD3D0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:notes">
            <a:extLst>
              <a:ext uri="{FF2B5EF4-FFF2-40B4-BE49-F238E27FC236}">
                <a16:creationId xmlns:a16="http://schemas.microsoft.com/office/drawing/2014/main" id="{1BEDCC52-F371-D1D0-96F3-A3CA5A0BB8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20:notes">
            <a:extLst>
              <a:ext uri="{FF2B5EF4-FFF2-40B4-BE49-F238E27FC236}">
                <a16:creationId xmlns:a16="http://schemas.microsoft.com/office/drawing/2014/main" id="{42D567DA-D9C4-1B9C-9A33-CF79EA4567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Thank you for your attention. I’d be happy to take any questions, or feel free to reach out to us via email.</a:t>
            </a:r>
            <a:endParaRPr dirty="0"/>
          </a:p>
        </p:txBody>
      </p:sp>
      <p:sp>
        <p:nvSpPr>
          <p:cNvPr id="216" name="Google Shape;216;p20:notes">
            <a:extLst>
              <a:ext uri="{FF2B5EF4-FFF2-40B4-BE49-F238E27FC236}">
                <a16:creationId xmlns:a16="http://schemas.microsoft.com/office/drawing/2014/main" id="{6C83C24F-F947-775B-771D-938DB51B9CE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366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abdb2025.piers.org/" TargetMode="External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0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  <a:defRPr sz="6000" b="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0"/>
          <p:cNvSpPr txBox="1">
            <a:spLocks noGrp="1"/>
          </p:cNvSpPr>
          <p:nvPr>
            <p:ph type="subTitle" idx="1"/>
          </p:nvPr>
        </p:nvSpPr>
        <p:spPr>
          <a:xfrm>
            <a:off x="1559052" y="4674892"/>
            <a:ext cx="7464446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21" name="Google Shape;21;p20"/>
          <p:cNvSpPr/>
          <p:nvPr/>
        </p:nvSpPr>
        <p:spPr>
          <a:xfrm>
            <a:off x="-13494" y="6033556"/>
            <a:ext cx="12192000" cy="8244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2"/>
          </p:nvPr>
        </p:nvSpPr>
        <p:spPr>
          <a:xfrm>
            <a:off x="1446213" y="158750"/>
            <a:ext cx="9272587" cy="6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sldNum" idx="12"/>
          </p:nvPr>
        </p:nvSpPr>
        <p:spPr>
          <a:xfrm>
            <a:off x="11426412" y="6396262"/>
            <a:ext cx="673041" cy="42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lvl="1" indent="0" algn="r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lvl="2" indent="0" algn="r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lvl="3" indent="0" algn="r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lvl="4" indent="0" algn="r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lvl="5" indent="0" algn="r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lvl="6" indent="0" algn="r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lvl="7" indent="0" algn="r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lvl="8" indent="0" algn="r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2899150" y="6372123"/>
            <a:ext cx="2373280" cy="44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Paper ID: 250103165040                Session: 4P1a                             Date: 2025-05-08 </a:t>
            </a:r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5272430" y="6371739"/>
            <a:ext cx="5000625" cy="44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Optoelectronic Modulation of 2D Silicon Carbide for Tunable and Efficient White Light Emission </a:t>
            </a:r>
            <a:endParaRPr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144E04B-1923-DD38-098D-454AEA47D3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6" y="65576"/>
            <a:ext cx="3538330" cy="150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84B5FE-F764-71B7-6625-837B387C13E9}"/>
              </a:ext>
            </a:extLst>
          </p:cNvPr>
          <p:cNvSpPr txBox="1"/>
          <p:nvPr userDrawn="1"/>
        </p:nvSpPr>
        <p:spPr>
          <a:xfrm>
            <a:off x="3655114" y="250122"/>
            <a:ext cx="79339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 err="1">
                <a:solidFill>
                  <a:srgbClr val="4F5368"/>
                </a:solidFill>
                <a:effectLst/>
                <a:latin typeface="+mj-lt"/>
              </a:rPr>
              <a:t>P</a:t>
            </a:r>
            <a:r>
              <a:rPr lang="en-GB" sz="2400" b="0" i="0" dirty="0" err="1">
                <a:solidFill>
                  <a:srgbClr val="4F5368"/>
                </a:solidFill>
                <a:effectLst/>
                <a:latin typeface="+mj-lt"/>
              </a:rPr>
              <a:t>hoton</a:t>
            </a:r>
            <a:r>
              <a:rPr lang="en-GB" sz="2400" b="1" i="0" dirty="0" err="1">
                <a:solidFill>
                  <a:srgbClr val="4F5368"/>
                </a:solidFill>
                <a:effectLst/>
                <a:latin typeface="+mj-lt"/>
              </a:rPr>
              <a:t>I</a:t>
            </a:r>
            <a:r>
              <a:rPr lang="en-GB" sz="2400" b="0" i="0" dirty="0" err="1">
                <a:solidFill>
                  <a:srgbClr val="4F5368"/>
                </a:solidFill>
                <a:effectLst/>
                <a:latin typeface="+mj-lt"/>
              </a:rPr>
              <a:t>cs</a:t>
            </a:r>
            <a:r>
              <a:rPr lang="en-GB" sz="2400" b="0" i="0" dirty="0">
                <a:solidFill>
                  <a:srgbClr val="4F5368"/>
                </a:solidFill>
                <a:effectLst/>
                <a:latin typeface="+mj-lt"/>
              </a:rPr>
              <a:t> and </a:t>
            </a:r>
            <a:r>
              <a:rPr lang="en-GB" sz="2400" b="1" i="0" dirty="0">
                <a:solidFill>
                  <a:srgbClr val="4F5368"/>
                </a:solidFill>
                <a:effectLst/>
                <a:latin typeface="+mj-lt"/>
              </a:rPr>
              <a:t>E</a:t>
            </a:r>
            <a:r>
              <a:rPr lang="en-GB" sz="2400" b="0" i="0" dirty="0">
                <a:solidFill>
                  <a:srgbClr val="4F5368"/>
                </a:solidFill>
                <a:effectLst/>
                <a:latin typeface="+mj-lt"/>
              </a:rPr>
              <a:t>lectromagnetics </a:t>
            </a:r>
            <a:r>
              <a:rPr lang="en-GB" sz="2400" b="1" i="0" dirty="0">
                <a:solidFill>
                  <a:srgbClr val="4F5368"/>
                </a:solidFill>
                <a:effectLst/>
                <a:latin typeface="+mj-lt"/>
              </a:rPr>
              <a:t>R</a:t>
            </a:r>
            <a:r>
              <a:rPr lang="en-GB" sz="2400" b="0" i="0" dirty="0">
                <a:solidFill>
                  <a:srgbClr val="4F5368"/>
                </a:solidFill>
                <a:effectLst/>
                <a:latin typeface="+mj-lt"/>
              </a:rPr>
              <a:t>esearch </a:t>
            </a:r>
            <a:r>
              <a:rPr lang="en-GB" sz="2400" b="1" i="0" dirty="0">
                <a:solidFill>
                  <a:srgbClr val="4F5368"/>
                </a:solidFill>
                <a:effectLst/>
                <a:latin typeface="+mj-lt"/>
              </a:rPr>
              <a:t>S</a:t>
            </a:r>
            <a:r>
              <a:rPr lang="en-GB" sz="2400" b="0" i="0" dirty="0">
                <a:solidFill>
                  <a:srgbClr val="4F5368"/>
                </a:solidFill>
                <a:effectLst/>
                <a:latin typeface="+mj-lt"/>
              </a:rPr>
              <a:t>ymposium</a:t>
            </a:r>
          </a:p>
          <a:p>
            <a:r>
              <a:rPr lang="en-GB" sz="1800" b="0" i="0" dirty="0">
                <a:solidFill>
                  <a:srgbClr val="4F5368"/>
                </a:solidFill>
                <a:effectLst/>
                <a:latin typeface="+mj-lt"/>
              </a:rPr>
              <a:t>4-8 May, Abu Dhabi, UAE    </a:t>
            </a:r>
            <a:r>
              <a:rPr lang="en-GB" sz="1800" b="0" i="0" u="none" dirty="0">
                <a:solidFill>
                  <a:srgbClr val="9E265A"/>
                </a:solidFill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https://abdb2025.piers.org/</a:t>
            </a:r>
            <a:r>
              <a:rPr lang="en-GB" sz="1800" b="0" i="0" u="none" dirty="0">
                <a:solidFill>
                  <a:srgbClr val="9E265A"/>
                </a:solidFill>
                <a:effectLst/>
                <a:latin typeface="+mj-lt"/>
              </a:rPr>
              <a:t> </a:t>
            </a:r>
          </a:p>
          <a:p>
            <a:endParaRPr lang="en-GB" sz="1800" dirty="0">
              <a:solidFill>
                <a:srgbClr val="4F5368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27D99-5E74-846F-2814-D16B5EFC627B}"/>
              </a:ext>
            </a:extLst>
          </p:cNvPr>
          <p:cNvSpPr txBox="1"/>
          <p:nvPr userDrawn="1"/>
        </p:nvSpPr>
        <p:spPr>
          <a:xfrm>
            <a:off x="10461683" y="6231488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4F5368"/>
                </a:solidFill>
              </a:rPr>
              <a:t>Q-PACERS</a:t>
            </a:r>
            <a:endParaRPr lang="en-GB" sz="1800" b="1" dirty="0">
              <a:solidFill>
                <a:srgbClr val="4F5368"/>
              </a:solidFill>
            </a:endParaRPr>
          </a:p>
          <a:p>
            <a:r>
              <a:rPr lang="en-GB" dirty="0">
                <a:solidFill>
                  <a:srgbClr val="4F5368"/>
                </a:solidFill>
              </a:rPr>
              <a:t>sajid.buet.ac.bd</a:t>
            </a:r>
            <a:endParaRPr lang="en-US" dirty="0">
              <a:solidFill>
                <a:srgbClr val="4F5368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5BD070A-CB40-3F6B-77EE-14F939BB93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742" y="5849612"/>
            <a:ext cx="3150553" cy="82444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2AF1EFC-6641-F02E-AC16-9D0E97697C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02985" y="5010427"/>
            <a:ext cx="1430258" cy="13193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2"/>
          <p:cNvSpPr txBox="1">
            <a:spLocks noGrp="1"/>
          </p:cNvSpPr>
          <p:nvPr>
            <p:ph type="title"/>
          </p:nvPr>
        </p:nvSpPr>
        <p:spPr>
          <a:xfrm>
            <a:off x="329609" y="459714"/>
            <a:ext cx="11546958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sldNum" idx="12"/>
          </p:nvPr>
        </p:nvSpPr>
        <p:spPr>
          <a:xfrm>
            <a:off x="9106059" y="6188285"/>
            <a:ext cx="876141" cy="636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18" name="Google Shape;118;p32"/>
          <p:cNvSpPr txBox="1">
            <a:spLocks noGrp="1"/>
          </p:cNvSpPr>
          <p:nvPr>
            <p:ph type="body" idx="1"/>
          </p:nvPr>
        </p:nvSpPr>
        <p:spPr>
          <a:xfrm>
            <a:off x="337788" y="1401370"/>
            <a:ext cx="5303520" cy="439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119" name="Google Shape;119;p32"/>
          <p:cNvSpPr txBox="1">
            <a:spLocks noGrp="1"/>
          </p:cNvSpPr>
          <p:nvPr>
            <p:ph type="body" idx="2"/>
          </p:nvPr>
        </p:nvSpPr>
        <p:spPr>
          <a:xfrm>
            <a:off x="6096000" y="1401370"/>
            <a:ext cx="5780566" cy="439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3" name="Google Shape;14;p19">
            <a:extLst>
              <a:ext uri="{FF2B5EF4-FFF2-40B4-BE49-F238E27FC236}">
                <a16:creationId xmlns:a16="http://schemas.microsoft.com/office/drawing/2014/main" id="{0D638106-9A1A-4D2A-8808-0D5B934C22D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2025361" y="6156110"/>
            <a:ext cx="2049934" cy="66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Paper ID: 250103165040                Session: 4P1a                             Date: 2025-05-08 </a:t>
            </a:r>
            <a:endParaRPr lang="en-GB" dirty="0"/>
          </a:p>
        </p:txBody>
      </p:sp>
      <p:sp>
        <p:nvSpPr>
          <p:cNvPr id="4" name="Google Shape;15;p19">
            <a:extLst>
              <a:ext uri="{FF2B5EF4-FFF2-40B4-BE49-F238E27FC236}">
                <a16:creationId xmlns:a16="http://schemas.microsoft.com/office/drawing/2014/main" id="{E67D3D7E-3DF1-AEA6-B0CA-277758F88AD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244682" y="6141748"/>
            <a:ext cx="4691990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Optoelectronic Modulation of 2D Silicon Carbide for </a:t>
            </a:r>
            <a:r>
              <a:rPr lang="en-GB" dirty="0" err="1"/>
              <a:t>Tunable</a:t>
            </a:r>
            <a:r>
              <a:rPr lang="en-GB" dirty="0"/>
              <a:t> and Efficient White Light Emission 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4"/>
          <p:cNvSpPr txBox="1">
            <a:spLocks noGrp="1"/>
          </p:cNvSpPr>
          <p:nvPr>
            <p:ph type="title"/>
          </p:nvPr>
        </p:nvSpPr>
        <p:spPr>
          <a:xfrm>
            <a:off x="329609" y="459714"/>
            <a:ext cx="11546958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body" idx="1"/>
          </p:nvPr>
        </p:nvSpPr>
        <p:spPr>
          <a:xfrm>
            <a:off x="337789" y="1967023"/>
            <a:ext cx="5303520" cy="414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◦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2"/>
          </p:nvPr>
        </p:nvSpPr>
        <p:spPr>
          <a:xfrm>
            <a:off x="6096001" y="1967023"/>
            <a:ext cx="5780566" cy="414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◦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body" idx="3"/>
          </p:nvPr>
        </p:nvSpPr>
        <p:spPr>
          <a:xfrm>
            <a:off x="337789" y="1304938"/>
            <a:ext cx="53035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body" idx="4"/>
          </p:nvPr>
        </p:nvSpPr>
        <p:spPr>
          <a:xfrm>
            <a:off x="6096001" y="1304938"/>
            <a:ext cx="575821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C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" name="Google Shape;14;p19">
            <a:extLst>
              <a:ext uri="{FF2B5EF4-FFF2-40B4-BE49-F238E27FC236}">
                <a16:creationId xmlns:a16="http://schemas.microsoft.com/office/drawing/2014/main" id="{B7E0E315-4224-6904-77E7-A8C9872352FC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2025361" y="6156110"/>
            <a:ext cx="2049934" cy="66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Paper ID: 250103165040                Session: 4P1a                             Date: 2025-05-08 </a:t>
            </a:r>
            <a:endParaRPr lang="en-GB" dirty="0"/>
          </a:p>
        </p:txBody>
      </p:sp>
      <p:sp>
        <p:nvSpPr>
          <p:cNvPr id="7" name="Google Shape;15;p19">
            <a:extLst>
              <a:ext uri="{FF2B5EF4-FFF2-40B4-BE49-F238E27FC236}">
                <a16:creationId xmlns:a16="http://schemas.microsoft.com/office/drawing/2014/main" id="{6FDF93AB-3FD7-D38C-53ED-D78773BA394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244682" y="6141748"/>
            <a:ext cx="4691990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Optoelectronic Modulation of 2D Silicon Carbide for </a:t>
            </a:r>
            <a:r>
              <a:rPr lang="en-GB" dirty="0" err="1"/>
              <a:t>Tunable</a:t>
            </a:r>
            <a:r>
              <a:rPr lang="en-GB" dirty="0"/>
              <a:t> and Efficient White Light Emission </a:t>
            </a:r>
            <a:endParaRPr dirty="0"/>
          </a:p>
        </p:txBody>
      </p:sp>
      <p:sp>
        <p:nvSpPr>
          <p:cNvPr id="8" name="Google Shape;13;p19">
            <a:extLst>
              <a:ext uri="{FF2B5EF4-FFF2-40B4-BE49-F238E27FC236}">
                <a16:creationId xmlns:a16="http://schemas.microsoft.com/office/drawing/2014/main" id="{862F9145-CD30-5CC7-104D-46FFD3D27B4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82742" y="6194582"/>
            <a:ext cx="673041" cy="61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329609" y="459714"/>
            <a:ext cx="11546958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329609" y="1493520"/>
            <a:ext cx="11546958" cy="45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200"/>
              <a:buChar char="◦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  <a:defRPr sz="2400"/>
            </a:lvl3pPr>
            <a:lvl4pPr marL="1828800" lvl="3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  <a:defRPr sz="2400"/>
            </a:lvl4pPr>
            <a:lvl5pPr marL="2286000" lvl="4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  <a:defRPr sz="2400"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" name="Google Shape;14;p19">
            <a:extLst>
              <a:ext uri="{FF2B5EF4-FFF2-40B4-BE49-F238E27FC236}">
                <a16:creationId xmlns:a16="http://schemas.microsoft.com/office/drawing/2014/main" id="{17B1D238-3489-CC38-CF2C-252D0221F15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2025361" y="6156110"/>
            <a:ext cx="2049934" cy="66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Paper ID: 250103165040                Session: 4P1a                             Date: 2025-05-08 </a:t>
            </a:r>
            <a:endParaRPr lang="en-GB" dirty="0"/>
          </a:p>
        </p:txBody>
      </p:sp>
      <p:sp>
        <p:nvSpPr>
          <p:cNvPr id="4" name="Google Shape;15;p19">
            <a:extLst>
              <a:ext uri="{FF2B5EF4-FFF2-40B4-BE49-F238E27FC236}">
                <a16:creationId xmlns:a16="http://schemas.microsoft.com/office/drawing/2014/main" id="{CC0D9BF6-097D-4986-B72E-3138FEEBE8A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244682" y="6141748"/>
            <a:ext cx="4691990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Optoelectronic Modulation of 2D Silicon Carbide for </a:t>
            </a:r>
            <a:r>
              <a:rPr lang="en-GB" dirty="0" err="1"/>
              <a:t>Tunable</a:t>
            </a:r>
            <a:r>
              <a:rPr lang="en-GB" dirty="0"/>
              <a:t> and Efficient White Light Emission </a:t>
            </a:r>
            <a:endParaRPr dirty="0"/>
          </a:p>
        </p:txBody>
      </p:sp>
      <p:sp>
        <p:nvSpPr>
          <p:cNvPr id="5" name="Google Shape;13;p19">
            <a:extLst>
              <a:ext uri="{FF2B5EF4-FFF2-40B4-BE49-F238E27FC236}">
                <a16:creationId xmlns:a16="http://schemas.microsoft.com/office/drawing/2014/main" id="{923E56AD-0C3B-2C1F-5C45-2E17E064B07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82742" y="6194582"/>
            <a:ext cx="673041" cy="61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7519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69B13-A68D-45F1-BC5F-50E260DA3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91990-12F8-4514-8C9F-4E003EF68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F3C4C-0E10-4328-8CBC-8D8B3F545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C0DFA-6FAB-42EE-9F89-8D30BC51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D5E6-8873-4874-9392-4295FD6C827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Google Shape;13;p19">
            <a:extLst>
              <a:ext uri="{FF2B5EF4-FFF2-40B4-BE49-F238E27FC236}">
                <a16:creationId xmlns:a16="http://schemas.microsoft.com/office/drawing/2014/main" id="{8A7240A8-F8A7-10CE-039E-359EABE90441}"/>
              </a:ext>
            </a:extLst>
          </p:cNvPr>
          <p:cNvSpPr txBox="1">
            <a:spLocks/>
          </p:cNvSpPr>
          <p:nvPr userDrawn="1"/>
        </p:nvSpPr>
        <p:spPr>
          <a:xfrm>
            <a:off x="9282742" y="6194582"/>
            <a:ext cx="673041" cy="61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Google Shape;14;p19">
            <a:extLst>
              <a:ext uri="{FF2B5EF4-FFF2-40B4-BE49-F238E27FC236}">
                <a16:creationId xmlns:a16="http://schemas.microsoft.com/office/drawing/2014/main" id="{243CF280-AFA4-292D-DABF-FE1AD1C9A6C3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2025361" y="6156110"/>
            <a:ext cx="2049934" cy="66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Paper ID: 250103165040                Session: 4P1a                             Date: 2025-05-08 </a:t>
            </a:r>
            <a:endParaRPr lang="en-GB" dirty="0"/>
          </a:p>
        </p:txBody>
      </p:sp>
      <p:sp>
        <p:nvSpPr>
          <p:cNvPr id="8" name="Google Shape;15;p19">
            <a:extLst>
              <a:ext uri="{FF2B5EF4-FFF2-40B4-BE49-F238E27FC236}">
                <a16:creationId xmlns:a16="http://schemas.microsoft.com/office/drawing/2014/main" id="{0BE628F1-63A8-FD33-41D6-26282BBB607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244682" y="6141748"/>
            <a:ext cx="4691990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Optoelectronic Modulation of 2D Silicon Carbide for </a:t>
            </a:r>
            <a:r>
              <a:rPr lang="en-GB" dirty="0" err="1"/>
              <a:t>Tunable</a:t>
            </a:r>
            <a:r>
              <a:rPr lang="en-GB" dirty="0"/>
              <a:t> and Efficient White Light Emission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5571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A6807-F8DC-437D-9D2F-D1043BA71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Google Shape;13;p19">
            <a:extLst>
              <a:ext uri="{FF2B5EF4-FFF2-40B4-BE49-F238E27FC236}">
                <a16:creationId xmlns:a16="http://schemas.microsoft.com/office/drawing/2014/main" id="{8076C502-530D-A5D0-CB74-BF189876C8D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82742" y="6194582"/>
            <a:ext cx="673041" cy="61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8" name="Google Shape;14;p19">
            <a:extLst>
              <a:ext uri="{FF2B5EF4-FFF2-40B4-BE49-F238E27FC236}">
                <a16:creationId xmlns:a16="http://schemas.microsoft.com/office/drawing/2014/main" id="{5D1F1ECC-F7A6-C6DD-DA2D-F843E80C479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2025361" y="6156110"/>
            <a:ext cx="2049934" cy="66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Paper ID: 250103165040                Session: 4P1a                             Date: 2025-05-08 </a:t>
            </a:r>
            <a:endParaRPr lang="en-GB" dirty="0"/>
          </a:p>
        </p:txBody>
      </p:sp>
      <p:sp>
        <p:nvSpPr>
          <p:cNvPr id="9" name="Google Shape;15;p19">
            <a:extLst>
              <a:ext uri="{FF2B5EF4-FFF2-40B4-BE49-F238E27FC236}">
                <a16:creationId xmlns:a16="http://schemas.microsoft.com/office/drawing/2014/main" id="{63D2D22B-2D0F-716A-BD62-A828ADE4924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244682" y="6141748"/>
            <a:ext cx="4691990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Optoelectronic Modulation of 2D Silicon Carbide for </a:t>
            </a:r>
            <a:r>
              <a:rPr lang="en-GB" dirty="0" err="1"/>
              <a:t>Tunable</a:t>
            </a:r>
            <a:r>
              <a:rPr lang="en-GB" dirty="0"/>
              <a:t> and Efficient White Light Emission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9569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ue tint Single column network image">
  <p:cSld name="1_Blue tint Single column network imag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578"/>
              </a:buClr>
              <a:buSzPts val="1800"/>
              <a:buNone/>
              <a:defRPr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838200" y="1383489"/>
            <a:ext cx="10515600" cy="423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7412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578"/>
              </a:buClr>
              <a:buSzPts val="2000"/>
              <a:buFont typeface="Arial"/>
              <a:buChar char="•"/>
              <a:defRPr sz="2667">
                <a:latin typeface="+mn-lt"/>
              </a:defRPr>
            </a:lvl1pPr>
            <a:lvl2pPr marL="1219170" lvl="1" indent="-4402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578"/>
              </a:buClr>
              <a:buSzPts val="1600"/>
              <a:buChar char="-"/>
              <a:defRPr sz="2133"/>
            </a:lvl2pPr>
            <a:lvl3pPr marL="1828754" lvl="2" indent="-4402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578"/>
              </a:buClr>
              <a:buSzPts val="1600"/>
              <a:buChar char="•"/>
              <a:defRPr sz="2133"/>
            </a:lvl3pPr>
            <a:lvl4pPr marL="2438339" lvl="3" indent="-4402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578"/>
              </a:buClr>
              <a:buSzPts val="1600"/>
              <a:buChar char="▪"/>
              <a:defRPr sz="2133"/>
            </a:lvl4pPr>
            <a:lvl5pPr marL="3047924" lvl="4" indent="-4402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578"/>
              </a:buClr>
              <a:buSzPts val="1600"/>
              <a:buChar char="o"/>
              <a:defRPr sz="2133"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" name="Footer Placeholder 22">
            <a:extLst>
              <a:ext uri="{FF2B5EF4-FFF2-40B4-BE49-F238E27FC236}">
                <a16:creationId xmlns:a16="http://schemas.microsoft.com/office/drawing/2014/main" id="{19C29DAE-0F3F-0524-BC54-F92FA43A2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7856" y="6254819"/>
            <a:ext cx="7390504" cy="524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CDE8FB"/>
                </a:solidFill>
              </a:defRPr>
            </a:lvl1pPr>
          </a:lstStyle>
          <a:p>
            <a:r>
              <a:rPr lang="en-GB"/>
              <a:t>Optoelectronic Modulation of 2D Silicon Carbide for Tunable and Efficient White Light Emission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58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title"/>
          </p:nvPr>
        </p:nvSpPr>
        <p:spPr>
          <a:xfrm>
            <a:off x="329609" y="459714"/>
            <a:ext cx="11546958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2554357" y="6090129"/>
            <a:ext cx="2156791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Paper ID: 250103165040                Session: 4P1a                             Date: 2025-05-08 </a:t>
            </a:r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6103088" y="1374032"/>
            <a:ext cx="5592726" cy="134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rgbClr val="C000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Optoelectronic Modulation of 2D Silicon Carbide for Tunable and Efficient White Light Emission </a:t>
            </a:r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11426412" y="6396262"/>
            <a:ext cx="673041" cy="42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337788" y="1401370"/>
            <a:ext cx="5303520" cy="439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2"/>
          </p:nvPr>
        </p:nvSpPr>
        <p:spPr>
          <a:xfrm>
            <a:off x="6096000" y="2902688"/>
            <a:ext cx="5780566" cy="2892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329609" y="459714"/>
            <a:ext cx="11546958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362597" y="1796903"/>
            <a:ext cx="5303520" cy="391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2"/>
          </p:nvPr>
        </p:nvSpPr>
        <p:spPr>
          <a:xfrm>
            <a:off x="6120809" y="1796903"/>
            <a:ext cx="5780566" cy="391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3"/>
          </p:nvPr>
        </p:nvSpPr>
        <p:spPr>
          <a:xfrm>
            <a:off x="337789" y="1304938"/>
            <a:ext cx="11563586" cy="491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4"/>
          </p:nvPr>
        </p:nvSpPr>
        <p:spPr>
          <a:xfrm>
            <a:off x="6130353" y="5741727"/>
            <a:ext cx="5758210" cy="491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 i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" name="Google Shape;13;p19">
            <a:extLst>
              <a:ext uri="{FF2B5EF4-FFF2-40B4-BE49-F238E27FC236}">
                <a16:creationId xmlns:a16="http://schemas.microsoft.com/office/drawing/2014/main" id="{67CC35A9-761B-C86C-0E96-35D666E5C51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82742" y="6194582"/>
            <a:ext cx="673041" cy="61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7" name="Google Shape;14;p19">
            <a:extLst>
              <a:ext uri="{FF2B5EF4-FFF2-40B4-BE49-F238E27FC236}">
                <a16:creationId xmlns:a16="http://schemas.microsoft.com/office/drawing/2014/main" id="{AD17E46C-1DEE-78F6-AB33-CA009A4C94CE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2025361" y="6156110"/>
            <a:ext cx="2049934" cy="66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Paper ID: 250103165040                Session: 4P1a                             Date: 2025-05-08 </a:t>
            </a:r>
            <a:endParaRPr lang="en-GB" dirty="0"/>
          </a:p>
        </p:txBody>
      </p:sp>
      <p:sp>
        <p:nvSpPr>
          <p:cNvPr id="8" name="Google Shape;15;p19">
            <a:extLst>
              <a:ext uri="{FF2B5EF4-FFF2-40B4-BE49-F238E27FC236}">
                <a16:creationId xmlns:a16="http://schemas.microsoft.com/office/drawing/2014/main" id="{611DCCFB-4C29-BE99-E1E0-F1852638C3A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244682" y="6141748"/>
            <a:ext cx="4691990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Optoelectronic Modulation of 2D Silicon Carbide for </a:t>
            </a:r>
            <a:r>
              <a:rPr lang="en-GB" dirty="0" err="1"/>
              <a:t>Tunable</a:t>
            </a:r>
            <a:r>
              <a:rPr lang="en-GB" dirty="0"/>
              <a:t> and Efficient White Light Emission 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/>
          <p:nvPr/>
        </p:nvSpPr>
        <p:spPr>
          <a:xfrm>
            <a:off x="-3146" y="1"/>
            <a:ext cx="12192000" cy="9829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6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  <a:defRPr sz="6000" b="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subTitle" idx="1"/>
          </p:nvPr>
        </p:nvSpPr>
        <p:spPr>
          <a:xfrm>
            <a:off x="1559052" y="4674892"/>
            <a:ext cx="7464446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3" name="Google Shape;73;p26"/>
          <p:cNvSpPr/>
          <p:nvPr/>
        </p:nvSpPr>
        <p:spPr>
          <a:xfrm>
            <a:off x="-3146" y="6034280"/>
            <a:ext cx="12192000" cy="8360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6"/>
          <p:cNvSpPr txBox="1"/>
          <p:nvPr/>
        </p:nvSpPr>
        <p:spPr>
          <a:xfrm>
            <a:off x="1559052" y="5387949"/>
            <a:ext cx="69245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Electronic Engineering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Bangladesh University of Engineering and Technology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2"/>
          </p:nvPr>
        </p:nvSpPr>
        <p:spPr>
          <a:xfrm>
            <a:off x="1446213" y="158750"/>
            <a:ext cx="9272587" cy="6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sldNum" idx="12"/>
          </p:nvPr>
        </p:nvSpPr>
        <p:spPr>
          <a:xfrm>
            <a:off x="11426412" y="6396262"/>
            <a:ext cx="673041" cy="42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lvl="1" indent="0" algn="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lvl="2" indent="0" algn="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lvl="3" indent="0" algn="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lvl="4" indent="0" algn="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lvl="5" indent="0" algn="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lvl="6" indent="0" algn="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lvl="7" indent="0" algn="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lvl="8" indent="0" algn="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2899150" y="6372123"/>
            <a:ext cx="2373280" cy="44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Paper ID: 250103165040                Session: 4P1a                             Date: 2025-05-08 </a:t>
            </a:r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5272430" y="6371739"/>
            <a:ext cx="5000625" cy="44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Optoelectronic Modulation of 2D Silicon Carbide for Tunable and Efficient White Light Emission 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329609" y="459714"/>
            <a:ext cx="11546958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" name="Google Shape;13;p19">
            <a:extLst>
              <a:ext uri="{FF2B5EF4-FFF2-40B4-BE49-F238E27FC236}">
                <a16:creationId xmlns:a16="http://schemas.microsoft.com/office/drawing/2014/main" id="{77C872A2-EAA0-70F8-B1F4-8521EF15351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82742" y="6194582"/>
            <a:ext cx="673041" cy="61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" name="Google Shape;14;p19">
            <a:extLst>
              <a:ext uri="{FF2B5EF4-FFF2-40B4-BE49-F238E27FC236}">
                <a16:creationId xmlns:a16="http://schemas.microsoft.com/office/drawing/2014/main" id="{ACE8EBC2-4D03-8BB3-3B2F-E7F39EFEA443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2025361" y="6156110"/>
            <a:ext cx="2049934" cy="66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Paper ID: 250103165040                Session: 4P1a                             Date: 2025-05-08 </a:t>
            </a:r>
            <a:endParaRPr lang="en-GB" dirty="0"/>
          </a:p>
        </p:txBody>
      </p:sp>
      <p:sp>
        <p:nvSpPr>
          <p:cNvPr id="7" name="Google Shape;15;p19">
            <a:extLst>
              <a:ext uri="{FF2B5EF4-FFF2-40B4-BE49-F238E27FC236}">
                <a16:creationId xmlns:a16="http://schemas.microsoft.com/office/drawing/2014/main" id="{37E87868-5B9C-F826-AD3C-BDA24627C80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244682" y="6141748"/>
            <a:ext cx="4691990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Optoelectronic Modulation of 2D Silicon Carbide for </a:t>
            </a:r>
            <a:r>
              <a:rPr lang="en-GB" dirty="0" err="1"/>
              <a:t>Tunable</a:t>
            </a:r>
            <a:r>
              <a:rPr lang="en-GB" dirty="0"/>
              <a:t> and Efficient White Light Emission 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;p19">
            <a:extLst>
              <a:ext uri="{FF2B5EF4-FFF2-40B4-BE49-F238E27FC236}">
                <a16:creationId xmlns:a16="http://schemas.microsoft.com/office/drawing/2014/main" id="{17C9BF4D-A02F-0583-1E93-EB5877DFC91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82742" y="6194582"/>
            <a:ext cx="673041" cy="61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" name="Google Shape;14;p19">
            <a:extLst>
              <a:ext uri="{FF2B5EF4-FFF2-40B4-BE49-F238E27FC236}">
                <a16:creationId xmlns:a16="http://schemas.microsoft.com/office/drawing/2014/main" id="{B6F5D0D5-C850-72E1-23BE-9F459C7FCBA3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2025361" y="6156110"/>
            <a:ext cx="2049934" cy="66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Paper ID: 250103165040                Session: 4P1a                             Date: 2025-05-08 </a:t>
            </a:r>
            <a:endParaRPr lang="en-GB" dirty="0"/>
          </a:p>
        </p:txBody>
      </p:sp>
      <p:sp>
        <p:nvSpPr>
          <p:cNvPr id="7" name="Google Shape;15;p19">
            <a:extLst>
              <a:ext uri="{FF2B5EF4-FFF2-40B4-BE49-F238E27FC236}">
                <a16:creationId xmlns:a16="http://schemas.microsoft.com/office/drawing/2014/main" id="{7F1EEEBE-4B47-9048-E0F9-1EB115517FA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244682" y="6141748"/>
            <a:ext cx="4691990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Optoelectronic Modulation of 2D Silicon Carbide for </a:t>
            </a:r>
            <a:r>
              <a:rPr lang="en-GB" dirty="0" err="1"/>
              <a:t>Tunable</a:t>
            </a:r>
            <a:r>
              <a:rPr lang="en-GB" dirty="0"/>
              <a:t> and Efficient White Light Emission 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329609" y="459714"/>
            <a:ext cx="11546958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body" idx="1"/>
          </p:nvPr>
        </p:nvSpPr>
        <p:spPr>
          <a:xfrm>
            <a:off x="337789" y="1967023"/>
            <a:ext cx="5303520" cy="414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 dirty="0"/>
          </a:p>
        </p:txBody>
      </p:sp>
      <p:sp>
        <p:nvSpPr>
          <p:cNvPr id="94" name="Google Shape;94;p29"/>
          <p:cNvSpPr txBox="1">
            <a:spLocks noGrp="1"/>
          </p:cNvSpPr>
          <p:nvPr>
            <p:ph type="body" idx="2"/>
          </p:nvPr>
        </p:nvSpPr>
        <p:spPr>
          <a:xfrm>
            <a:off x="6096001" y="1967023"/>
            <a:ext cx="5780566" cy="414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body" idx="3"/>
          </p:nvPr>
        </p:nvSpPr>
        <p:spPr>
          <a:xfrm>
            <a:off x="337789" y="1304938"/>
            <a:ext cx="53035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body" idx="4"/>
          </p:nvPr>
        </p:nvSpPr>
        <p:spPr>
          <a:xfrm>
            <a:off x="6096001" y="1304938"/>
            <a:ext cx="575821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C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" name="Google Shape;13;p19">
            <a:extLst>
              <a:ext uri="{FF2B5EF4-FFF2-40B4-BE49-F238E27FC236}">
                <a16:creationId xmlns:a16="http://schemas.microsoft.com/office/drawing/2014/main" id="{3A2525D3-FBA4-83D1-0F31-6D6F005E721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82742" y="6194582"/>
            <a:ext cx="673041" cy="61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" name="Google Shape;14;p19">
            <a:extLst>
              <a:ext uri="{FF2B5EF4-FFF2-40B4-BE49-F238E27FC236}">
                <a16:creationId xmlns:a16="http://schemas.microsoft.com/office/drawing/2014/main" id="{FC14BEB9-D2F0-D9BB-0CF8-78DB078A906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2025361" y="6156110"/>
            <a:ext cx="2049934" cy="66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Paper ID: 250103165040                Session: 4P1a                             Date: 2025-05-08 </a:t>
            </a:r>
            <a:endParaRPr lang="en-GB" dirty="0"/>
          </a:p>
        </p:txBody>
      </p:sp>
      <p:sp>
        <p:nvSpPr>
          <p:cNvPr id="7" name="Google Shape;15;p19">
            <a:extLst>
              <a:ext uri="{FF2B5EF4-FFF2-40B4-BE49-F238E27FC236}">
                <a16:creationId xmlns:a16="http://schemas.microsoft.com/office/drawing/2014/main" id="{5643AED3-294F-5CB6-9C10-8556B7AED64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244682" y="6141748"/>
            <a:ext cx="4691990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Optoelectronic Modulation of 2D Silicon Carbide for </a:t>
            </a:r>
            <a:r>
              <a:rPr lang="en-GB" dirty="0" err="1"/>
              <a:t>Tunable</a:t>
            </a:r>
            <a:r>
              <a:rPr lang="en-GB" dirty="0"/>
              <a:t> and Efficient White Light Emission 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0"/>
          <p:cNvSpPr txBox="1">
            <a:spLocks noGrp="1"/>
          </p:cNvSpPr>
          <p:nvPr>
            <p:ph type="title"/>
          </p:nvPr>
        </p:nvSpPr>
        <p:spPr>
          <a:xfrm>
            <a:off x="329609" y="459714"/>
            <a:ext cx="11546958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body" idx="1"/>
          </p:nvPr>
        </p:nvSpPr>
        <p:spPr>
          <a:xfrm>
            <a:off x="329609" y="1493520"/>
            <a:ext cx="11546958" cy="45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200"/>
              <a:buChar char="◦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  <a:defRPr sz="2400"/>
            </a:lvl3pPr>
            <a:lvl4pPr marL="1828800" lvl="3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  <a:defRPr sz="2400"/>
            </a:lvl4pPr>
            <a:lvl5pPr marL="2286000" lvl="4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  <a:defRPr sz="2400"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" name="Google Shape;13;p19">
            <a:extLst>
              <a:ext uri="{FF2B5EF4-FFF2-40B4-BE49-F238E27FC236}">
                <a16:creationId xmlns:a16="http://schemas.microsoft.com/office/drawing/2014/main" id="{21B68C92-40FC-1C70-4AAB-F670ECE582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82742" y="6194582"/>
            <a:ext cx="673041" cy="61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" name="Google Shape;14;p19">
            <a:extLst>
              <a:ext uri="{FF2B5EF4-FFF2-40B4-BE49-F238E27FC236}">
                <a16:creationId xmlns:a16="http://schemas.microsoft.com/office/drawing/2014/main" id="{B5D6329E-0214-C925-C2A9-1CB7DE25FE7F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2025361" y="6156110"/>
            <a:ext cx="2049934" cy="66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Paper ID: 250103165040                Session: 4P1a                             Date: 2025-05-08 </a:t>
            </a:r>
            <a:endParaRPr lang="en-GB" dirty="0"/>
          </a:p>
        </p:txBody>
      </p:sp>
      <p:sp>
        <p:nvSpPr>
          <p:cNvPr id="7" name="Google Shape;15;p19">
            <a:extLst>
              <a:ext uri="{FF2B5EF4-FFF2-40B4-BE49-F238E27FC236}">
                <a16:creationId xmlns:a16="http://schemas.microsoft.com/office/drawing/2014/main" id="{B6699144-B16E-0261-C3C9-DF02E1B82CC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244682" y="6141748"/>
            <a:ext cx="4691990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Optoelectronic Modulation of 2D Silicon Carbide for </a:t>
            </a:r>
            <a:r>
              <a:rPr lang="en-GB" dirty="0" err="1"/>
              <a:t>Tunable</a:t>
            </a:r>
            <a:r>
              <a:rPr lang="en-GB" dirty="0"/>
              <a:t> and Efficient White Light Emission 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1"/>
          <p:cNvSpPr txBox="1">
            <a:spLocks noGrp="1"/>
          </p:cNvSpPr>
          <p:nvPr>
            <p:ph type="title"/>
          </p:nvPr>
        </p:nvSpPr>
        <p:spPr>
          <a:xfrm>
            <a:off x="329609" y="459714"/>
            <a:ext cx="11546958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" name="Google Shape;13;p19">
            <a:extLst>
              <a:ext uri="{FF2B5EF4-FFF2-40B4-BE49-F238E27FC236}">
                <a16:creationId xmlns:a16="http://schemas.microsoft.com/office/drawing/2014/main" id="{06C5A62E-9F6E-6E96-77F8-0C1577AC76C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82742" y="6194582"/>
            <a:ext cx="673041" cy="61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" name="Google Shape;14;p19">
            <a:extLst>
              <a:ext uri="{FF2B5EF4-FFF2-40B4-BE49-F238E27FC236}">
                <a16:creationId xmlns:a16="http://schemas.microsoft.com/office/drawing/2014/main" id="{943E9AB6-B58A-FE59-6B9F-33CF2A730CAE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2025361" y="6156110"/>
            <a:ext cx="2049934" cy="66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Paper ID: 250103165040                Session: 4P1a                             Date: 2025-05-08 </a:t>
            </a:r>
            <a:endParaRPr lang="en-GB" dirty="0"/>
          </a:p>
        </p:txBody>
      </p:sp>
      <p:sp>
        <p:nvSpPr>
          <p:cNvPr id="7" name="Google Shape;15;p19">
            <a:extLst>
              <a:ext uri="{FF2B5EF4-FFF2-40B4-BE49-F238E27FC236}">
                <a16:creationId xmlns:a16="http://schemas.microsoft.com/office/drawing/2014/main" id="{1FC4A2AA-D477-9DB5-5172-1CBACCF0D6B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244682" y="6141748"/>
            <a:ext cx="4691990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Optoelectronic Modulation of 2D Silicon Carbide for </a:t>
            </a:r>
            <a:r>
              <a:rPr lang="en-GB" dirty="0" err="1"/>
              <a:t>Tunable</a:t>
            </a:r>
            <a:r>
              <a:rPr lang="en-GB" dirty="0"/>
              <a:t> and Efficient White Light Emission 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 userDrawn="1"/>
        </p:nvSpPr>
        <p:spPr>
          <a:xfrm>
            <a:off x="1" y="6118987"/>
            <a:ext cx="12188854" cy="751370"/>
          </a:xfrm>
          <a:prstGeom prst="rect">
            <a:avLst/>
          </a:prstGeom>
          <a:solidFill>
            <a:srgbClr val="4F53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9"/>
          <p:cNvSpPr txBox="1">
            <a:spLocks noGrp="1"/>
          </p:cNvSpPr>
          <p:nvPr>
            <p:ph type="title"/>
          </p:nvPr>
        </p:nvSpPr>
        <p:spPr>
          <a:xfrm>
            <a:off x="329609" y="459714"/>
            <a:ext cx="11546958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2" name="Google Shape;12;p19"/>
          <p:cNvSpPr txBox="1">
            <a:spLocks noGrp="1"/>
          </p:cNvSpPr>
          <p:nvPr>
            <p:ph type="body" idx="1"/>
          </p:nvPr>
        </p:nvSpPr>
        <p:spPr>
          <a:xfrm>
            <a:off x="329609" y="1493520"/>
            <a:ext cx="11546958" cy="45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Char char="◦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Char char="◦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Char char="◦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Char char="◦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9"/>
          <p:cNvSpPr txBox="1">
            <a:spLocks noGrp="1"/>
          </p:cNvSpPr>
          <p:nvPr>
            <p:ph type="sldNum" idx="12"/>
          </p:nvPr>
        </p:nvSpPr>
        <p:spPr>
          <a:xfrm>
            <a:off x="9282742" y="6194582"/>
            <a:ext cx="673041" cy="61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2025361" y="6156110"/>
            <a:ext cx="2049934" cy="66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Paper ID: 250103165040                Session: 4P1a                             Date: 2025-05-08 </a:t>
            </a:r>
            <a:endParaRPr lang="en-GB" dirty="0"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244682" y="6141748"/>
            <a:ext cx="4691990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Optoelectronic Modulation of 2D Silicon Carbide for </a:t>
            </a:r>
            <a:r>
              <a:rPr lang="en-GB" dirty="0" err="1"/>
              <a:t>Tunable</a:t>
            </a:r>
            <a:r>
              <a:rPr lang="en-GB" dirty="0"/>
              <a:t> and Efficient White Light Emission </a:t>
            </a:r>
            <a:endParaRPr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82DBA-431A-D070-46C3-3D80E515E36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99149" y="4821994"/>
            <a:ext cx="1176145" cy="108497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8857D7D-2A06-0290-2779-8649E24E9D2E}"/>
              </a:ext>
            </a:extLst>
          </p:cNvPr>
          <p:cNvGrpSpPr/>
          <p:nvPr userDrawn="1"/>
        </p:nvGrpSpPr>
        <p:grpSpPr>
          <a:xfrm>
            <a:off x="10036975" y="6118987"/>
            <a:ext cx="2151879" cy="767400"/>
            <a:chOff x="717471" y="6141429"/>
            <a:chExt cx="2151879" cy="767400"/>
          </a:xfrm>
        </p:grpSpPr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D5B28BCC-8EAE-B021-667E-F684E2DEA7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166248" y="6141429"/>
              <a:ext cx="703102" cy="729006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F1DEE58E-FC03-E272-8D6C-61DDF099AD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26076" y="6172756"/>
              <a:ext cx="484576" cy="44701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9869B6-F6AD-C386-4F6E-3A529B4BA236}"/>
                </a:ext>
              </a:extLst>
            </p:cNvPr>
            <p:cNvSpPr txBox="1"/>
            <p:nvPr userDrawn="1"/>
          </p:nvSpPr>
          <p:spPr>
            <a:xfrm>
              <a:off x="1130685" y="6217023"/>
              <a:ext cx="12302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PACERS</a:t>
              </a:r>
              <a:endParaRPr lang="en-GB" sz="2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C50849-0F59-D96C-7652-571E31538386}"/>
                </a:ext>
              </a:extLst>
            </p:cNvPr>
            <p:cNvSpPr txBox="1"/>
            <p:nvPr userDrawn="1"/>
          </p:nvSpPr>
          <p:spPr>
            <a:xfrm>
              <a:off x="717471" y="6531803"/>
              <a:ext cx="1805810" cy="3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sajid.buet.ac.bd</a:t>
              </a:r>
              <a:endParaRPr lang="en-GB" sz="185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1721A557-6129-DB82-2E3B-5299930E1A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41" y="6181800"/>
            <a:ext cx="1659887" cy="70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78A617-8F8E-0E6A-AD58-3A341B0783D4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31433" y="6231707"/>
            <a:ext cx="1215838" cy="44341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4" r:id="rId12"/>
    <p:sldLayoutId id="2147483665" r:id="rId13"/>
    <p:sldLayoutId id="2147483666" r:id="rId14"/>
    <p:sldLayoutId id="2147483686" r:id="rId15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hyperlink" Target="mailto:mahfuz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"/>
          <p:cNvSpPr txBox="1">
            <a:spLocks noGrp="1"/>
          </p:cNvSpPr>
          <p:nvPr>
            <p:ph type="ctrTitle"/>
          </p:nvPr>
        </p:nvSpPr>
        <p:spPr>
          <a:xfrm>
            <a:off x="151953" y="1482252"/>
            <a:ext cx="119475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C0C0C"/>
              </a:buClr>
              <a:buSzPts val="4400"/>
            </a:pPr>
            <a:r>
              <a:rPr lang="en-US" sz="3600" b="1" dirty="0">
                <a:solidFill>
                  <a:srgbClr val="C00000"/>
                </a:solidFill>
              </a:rPr>
              <a:t>Towards High-performance Quantum-based LEDs: Optoelectronic Modulation of 2D Silicon Carbide for Tunable and Efficient White Light Emission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endParaRPr sz="2400" dirty="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3" name="Google Shape;143;p1"/>
          <p:cNvSpPr txBox="1">
            <a:spLocks noGrp="1"/>
          </p:cNvSpPr>
          <p:nvPr>
            <p:ph type="subTitle" idx="1"/>
          </p:nvPr>
        </p:nvSpPr>
        <p:spPr>
          <a:xfrm>
            <a:off x="1589987" y="2969940"/>
            <a:ext cx="9012025" cy="2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400" b="1" u="sng" dirty="0">
                <a:solidFill>
                  <a:srgbClr val="4F5368"/>
                </a:solidFill>
              </a:rPr>
              <a:t>Md. </a:t>
            </a:r>
            <a:r>
              <a:rPr lang="en-US" sz="2400" b="1" u="sng" dirty="0" err="1">
                <a:solidFill>
                  <a:srgbClr val="4F5368"/>
                </a:solidFill>
              </a:rPr>
              <a:t>Mahfuzul</a:t>
            </a:r>
            <a:r>
              <a:rPr lang="en-US" sz="2400" b="1" u="sng" dirty="0">
                <a:solidFill>
                  <a:srgbClr val="4F5368"/>
                </a:solidFill>
              </a:rPr>
              <a:t> Haque</a:t>
            </a:r>
            <a:r>
              <a:rPr lang="en-US" sz="2400" b="1" baseline="30000" dirty="0">
                <a:solidFill>
                  <a:srgbClr val="4F5368"/>
                </a:solidFill>
              </a:rPr>
              <a:t>1,2</a:t>
            </a:r>
            <a:r>
              <a:rPr lang="en-US" sz="2400" b="1" dirty="0">
                <a:solidFill>
                  <a:srgbClr val="4F5368"/>
                </a:solidFill>
              </a:rPr>
              <a:t> and Sajid Muhaimin Choudhury</a:t>
            </a:r>
            <a:r>
              <a:rPr lang="en-US" sz="2400" b="1" baseline="30000" dirty="0">
                <a:solidFill>
                  <a:srgbClr val="4F5368"/>
                </a:solidFill>
              </a:rPr>
              <a:t>1, *</a:t>
            </a:r>
            <a:r>
              <a:rPr lang="en-US" sz="2400" b="1" i="1" dirty="0">
                <a:solidFill>
                  <a:srgbClr val="4F5368"/>
                </a:solidFill>
              </a:rPr>
              <a:t> </a:t>
            </a:r>
          </a:p>
          <a:p>
            <a:pPr algn="ctr"/>
            <a:r>
              <a:rPr lang="en-US" baseline="30000" dirty="0">
                <a:solidFill>
                  <a:srgbClr val="4F5368"/>
                </a:solidFill>
              </a:rPr>
              <a:t>1</a:t>
            </a:r>
            <a:r>
              <a:rPr lang="en-US" dirty="0">
                <a:solidFill>
                  <a:srgbClr val="4F5368"/>
                </a:solidFill>
              </a:rPr>
              <a:t>Department of Electrical and Electronic Engineering</a:t>
            </a:r>
          </a:p>
          <a:p>
            <a:pPr algn="ctr"/>
            <a:r>
              <a:rPr lang="en-US" dirty="0">
                <a:solidFill>
                  <a:srgbClr val="4F5368"/>
                </a:solidFill>
              </a:rPr>
              <a:t>Bangladesh University of Engineering and Technology, Dhaka 1205, Bangladesh</a:t>
            </a:r>
          </a:p>
          <a:p>
            <a:pPr algn="ctr"/>
            <a:r>
              <a:rPr lang="en-US" baseline="30000" dirty="0">
                <a:solidFill>
                  <a:srgbClr val="4F5368"/>
                </a:solidFill>
              </a:rPr>
              <a:t>2</a:t>
            </a:r>
            <a:r>
              <a:rPr lang="en-US" dirty="0">
                <a:solidFill>
                  <a:srgbClr val="4F5368"/>
                </a:solidFill>
              </a:rPr>
              <a:t>Department of Electrical and Electronic Engineering</a:t>
            </a:r>
          </a:p>
          <a:p>
            <a:pPr algn="ctr"/>
            <a:r>
              <a:rPr lang="en-US" dirty="0">
                <a:solidFill>
                  <a:srgbClr val="4F5368"/>
                </a:solidFill>
              </a:rPr>
              <a:t>Jamalpur Science and Technology University, Jamalpur 2012, Bangladesh </a:t>
            </a:r>
          </a:p>
          <a:p>
            <a:pPr algn="ctr"/>
            <a:endParaRPr dirty="0">
              <a:solidFill>
                <a:srgbClr val="4F5368"/>
              </a:solidFill>
            </a:endParaRPr>
          </a:p>
        </p:txBody>
      </p:sp>
      <p:sp>
        <p:nvSpPr>
          <p:cNvPr id="145" name="Google Shape;145;p1"/>
          <p:cNvSpPr txBox="1">
            <a:spLocks noGrp="1"/>
          </p:cNvSpPr>
          <p:nvPr>
            <p:ph type="sldNum" idx="12"/>
          </p:nvPr>
        </p:nvSpPr>
        <p:spPr>
          <a:xfrm>
            <a:off x="11426412" y="6396262"/>
            <a:ext cx="673041" cy="42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1C33C5-8883-BD7E-E8D2-8691AF6CB7A5}"/>
              </a:ext>
            </a:extLst>
          </p:cNvPr>
          <p:cNvSpPr txBox="1"/>
          <p:nvPr/>
        </p:nvSpPr>
        <p:spPr>
          <a:xfrm>
            <a:off x="2432310" y="4735763"/>
            <a:ext cx="3472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rgbClr val="4F5368"/>
                </a:solidFill>
                <a:effectLst/>
                <a:latin typeface="+mj-lt"/>
              </a:rPr>
              <a:t>Paper ID: </a:t>
            </a:r>
            <a:r>
              <a:rPr lang="en-GB" b="0" i="0" dirty="0">
                <a:solidFill>
                  <a:srgbClr val="C00000"/>
                </a:solidFill>
                <a:effectLst/>
                <a:latin typeface="+mj-lt"/>
              </a:rPr>
              <a:t>250103165040</a:t>
            </a:r>
            <a:endParaRPr lang="en-GB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57FEBC-68D2-EB26-8AD6-17EF86FF3F1A}"/>
              </a:ext>
            </a:extLst>
          </p:cNvPr>
          <p:cNvSpPr txBox="1"/>
          <p:nvPr/>
        </p:nvSpPr>
        <p:spPr>
          <a:xfrm>
            <a:off x="4936885" y="4735762"/>
            <a:ext cx="5428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F5368"/>
                </a:solidFill>
              </a:rPr>
              <a:t>Session:</a:t>
            </a:r>
            <a:r>
              <a:rPr lang="en-US" dirty="0"/>
              <a:t> </a:t>
            </a:r>
            <a:r>
              <a:rPr lang="en-GB" dirty="0">
                <a:solidFill>
                  <a:srgbClr val="C00000"/>
                </a:solidFill>
              </a:rPr>
              <a:t>4P1a - </a:t>
            </a:r>
            <a:r>
              <a:rPr lang="en-US" dirty="0">
                <a:solidFill>
                  <a:srgbClr val="C00000"/>
                </a:solidFill>
              </a:rPr>
              <a:t>Optoelectronic Devices and Integration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2E39DC-BC11-D94B-CF04-51C2CEE9E547}"/>
              </a:ext>
            </a:extLst>
          </p:cNvPr>
          <p:cNvSpPr txBox="1"/>
          <p:nvPr/>
        </p:nvSpPr>
        <p:spPr>
          <a:xfrm>
            <a:off x="2432310" y="5049314"/>
            <a:ext cx="7141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rgbClr val="4F5368"/>
                </a:solidFill>
                <a:effectLst/>
                <a:latin typeface="+mj-lt"/>
              </a:rPr>
              <a:t>Date: </a:t>
            </a:r>
            <a:r>
              <a:rPr lang="en-GB" b="0" i="0" dirty="0">
                <a:solidFill>
                  <a:srgbClr val="C00000"/>
                </a:solidFill>
                <a:effectLst/>
                <a:latin typeface="+mj-lt"/>
              </a:rPr>
              <a:t>2025-05-08</a:t>
            </a:r>
            <a:r>
              <a:rPr lang="en-GB" b="0" i="0" dirty="0">
                <a:solidFill>
                  <a:srgbClr val="4F5368"/>
                </a:solidFill>
                <a:effectLst/>
                <a:latin typeface="+mj-lt"/>
              </a:rPr>
              <a:t> 		Time:  </a:t>
            </a:r>
            <a:r>
              <a:rPr lang="en-GB" b="0" i="0" dirty="0">
                <a:solidFill>
                  <a:srgbClr val="C00000"/>
                </a:solidFill>
                <a:effectLst/>
                <a:latin typeface="+mj-lt"/>
              </a:rPr>
              <a:t>13:45 PM </a:t>
            </a:r>
            <a:r>
              <a:rPr lang="en-GB" b="0" i="0" dirty="0">
                <a:solidFill>
                  <a:srgbClr val="4F5368"/>
                </a:solidFill>
                <a:effectLst/>
                <a:latin typeface="+mj-lt"/>
              </a:rPr>
              <a:t>	Room: </a:t>
            </a:r>
            <a:r>
              <a:rPr lang="en-GB" b="0" i="0" dirty="0">
                <a:solidFill>
                  <a:srgbClr val="C00000"/>
                </a:solidFill>
                <a:effectLst/>
                <a:latin typeface="+mj-lt"/>
              </a:rPr>
              <a:t>1 - CH B (A)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DDA687-F533-180F-CC59-D1F83A5CDA0E}"/>
              </a:ext>
            </a:extLst>
          </p:cNvPr>
          <p:cNvSpPr txBox="1"/>
          <p:nvPr/>
        </p:nvSpPr>
        <p:spPr>
          <a:xfrm>
            <a:off x="-2082800" y="284480"/>
            <a:ext cx="1991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Add conference Logo and website here →</a:t>
            </a:r>
            <a:endParaRPr lang="en-GB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B3AB52-1C13-D9F5-603B-2CE4874BD8D7}"/>
              </a:ext>
            </a:extLst>
          </p:cNvPr>
          <p:cNvSpPr txBox="1"/>
          <p:nvPr/>
        </p:nvSpPr>
        <p:spPr>
          <a:xfrm>
            <a:off x="-1839407" y="3103292"/>
            <a:ext cx="1991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Underline presenting author’s name →</a:t>
            </a:r>
            <a:endParaRPr lang="en-GB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320083-E619-7EDA-F031-574AF3CDF614}"/>
              </a:ext>
            </a:extLst>
          </p:cNvPr>
          <p:cNvSpPr txBox="1"/>
          <p:nvPr/>
        </p:nvSpPr>
        <p:spPr>
          <a:xfrm>
            <a:off x="-1991360" y="5525864"/>
            <a:ext cx="19913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If there is a second university affiliation, add logo of it in middle→</a:t>
            </a:r>
            <a:endParaRPr lang="en-GB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lang="en-US" dirty="0"/>
              <a:t>Outline of Presentation</a:t>
            </a:r>
            <a:endParaRPr dirty="0"/>
          </a:p>
        </p:txBody>
      </p:sp>
      <p:sp>
        <p:nvSpPr>
          <p:cNvPr id="157" name="Google Shape;157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11F72-4FAD-7BF8-E17F-EE7A35432D2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Paper ID: 250103165040                Session: 4P1a                             Date: 2025-05-08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63FD72-D0AC-21C1-EE67-0952F890253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Optoelectronic Modulation of 2D Silicon Carbide for Tunable and Efficient White Light Emission </a:t>
            </a:r>
            <a:endParaRPr lang="en-GB" dirty="0"/>
          </a:p>
        </p:txBody>
      </p:sp>
      <p:grpSp>
        <p:nvGrpSpPr>
          <p:cNvPr id="158" name="Google Shape;158;p2"/>
          <p:cNvGrpSpPr/>
          <p:nvPr/>
        </p:nvGrpSpPr>
        <p:grpSpPr>
          <a:xfrm>
            <a:off x="338138" y="1425109"/>
            <a:ext cx="5303837" cy="4345918"/>
            <a:chOff x="0" y="23346"/>
            <a:chExt cx="5303837" cy="4345918"/>
          </a:xfrm>
        </p:grpSpPr>
        <p:sp>
          <p:nvSpPr>
            <p:cNvPr id="159" name="Google Shape;159;p2"/>
            <p:cNvSpPr/>
            <p:nvPr/>
          </p:nvSpPr>
          <p:spPr>
            <a:xfrm>
              <a:off x="0" y="23346"/>
              <a:ext cx="5303837" cy="561599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 txBox="1"/>
            <p:nvPr/>
          </p:nvSpPr>
          <p:spPr>
            <a:xfrm>
              <a:off x="27415" y="50761"/>
              <a:ext cx="5249007" cy="50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2400" dirty="0">
                  <a:solidFill>
                    <a:schemeClr val="bg1"/>
                  </a:solidFill>
                </a:rPr>
                <a:t>Motivation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0" y="654066"/>
              <a:ext cx="5303837" cy="561599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 txBox="1"/>
            <p:nvPr/>
          </p:nvSpPr>
          <p:spPr>
            <a:xfrm>
              <a:off x="27415" y="681481"/>
              <a:ext cx="5249007" cy="50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2400" dirty="0">
                  <a:solidFill>
                    <a:schemeClr val="bg1"/>
                  </a:solidFill>
                </a:rPr>
                <a:t>Introduction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0" y="1284786"/>
              <a:ext cx="5303837" cy="561599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 txBox="1"/>
            <p:nvPr/>
          </p:nvSpPr>
          <p:spPr>
            <a:xfrm>
              <a:off x="27415" y="1312201"/>
              <a:ext cx="5249007" cy="50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2400" dirty="0">
                  <a:solidFill>
                    <a:schemeClr val="bg1"/>
                  </a:solidFill>
                </a:rPr>
                <a:t>Methodology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0" y="1915506"/>
              <a:ext cx="5303837" cy="561599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 txBox="1"/>
            <p:nvPr/>
          </p:nvSpPr>
          <p:spPr>
            <a:xfrm>
              <a:off x="27415" y="1942921"/>
              <a:ext cx="5249007" cy="50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0" y="2546226"/>
              <a:ext cx="5303837" cy="561599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 txBox="1"/>
            <p:nvPr/>
          </p:nvSpPr>
          <p:spPr>
            <a:xfrm>
              <a:off x="27415" y="2573641"/>
              <a:ext cx="5249007" cy="50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Results</a:t>
              </a:r>
              <a:endParaRPr dirty="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0" y="3176946"/>
              <a:ext cx="5303837" cy="561599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 txBox="1"/>
            <p:nvPr/>
          </p:nvSpPr>
          <p:spPr>
            <a:xfrm>
              <a:off x="27415" y="3204361"/>
              <a:ext cx="5249007" cy="50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Conclusion</a:t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0" y="3807665"/>
              <a:ext cx="5303837" cy="561599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 txBox="1"/>
            <p:nvPr/>
          </p:nvSpPr>
          <p:spPr>
            <a:xfrm>
              <a:off x="27415" y="3835080"/>
              <a:ext cx="5249007" cy="50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Acknowledgement</a:t>
              </a:r>
              <a:endParaRPr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6D7B3A8-F1AE-4618-8284-1011EC80FE9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88" y="1579777"/>
            <a:ext cx="5577840" cy="42083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B3695C-8368-0E28-A772-CCB5F728B226}"/>
              </a:ext>
            </a:extLst>
          </p:cNvPr>
          <p:cNvSpPr txBox="1"/>
          <p:nvPr/>
        </p:nvSpPr>
        <p:spPr>
          <a:xfrm>
            <a:off x="12395200" y="3220733"/>
            <a:ext cx="2164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← Add a graphical abstract or summary picture</a:t>
            </a:r>
            <a:endParaRPr lang="en-GB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Google Shape;142;p1">
            <a:extLst>
              <a:ext uri="{FF2B5EF4-FFF2-40B4-BE49-F238E27FC236}">
                <a16:creationId xmlns:a16="http://schemas.microsoft.com/office/drawing/2014/main" id="{4591618E-1E1F-836D-6AC1-8F0668AD48E9}"/>
              </a:ext>
            </a:extLst>
          </p:cNvPr>
          <p:cNvSpPr txBox="1">
            <a:spLocks/>
          </p:cNvSpPr>
          <p:nvPr/>
        </p:nvSpPr>
        <p:spPr>
          <a:xfrm>
            <a:off x="6456680" y="1102108"/>
            <a:ext cx="557784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sz="4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C0C0C"/>
              </a:buClr>
              <a:buSzPts val="4400"/>
            </a:pPr>
            <a:r>
              <a:rPr lang="en-GB" sz="1800" b="1"/>
              <a:t>Towards High-performance Quantum-based LEDs: Optoelectronic Modulation of 2D Silicon Carbide for Tunable and Efficient White Light Emission</a:t>
            </a:r>
            <a:r>
              <a:rPr lang="en-GB" sz="1200"/>
              <a:t> </a:t>
            </a:r>
            <a:endParaRPr lang="en-GB" sz="12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684031F-B59E-4E3B-882C-F7980733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5B0B75-DCD3-4B72-AF05-7D8576B96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Challenges in conventional LED tech: energy inefficiency, limited tunability</a:t>
            </a:r>
          </a:p>
          <a:p>
            <a:endParaRPr lang="en-US" dirty="0"/>
          </a:p>
          <a:p>
            <a:r>
              <a:rPr lang="en-US" dirty="0"/>
              <a:t>Importance of white LEDs in displays, illumination</a:t>
            </a:r>
          </a:p>
          <a:p>
            <a:endParaRPr lang="en-US" dirty="0"/>
          </a:p>
          <a:p>
            <a:r>
              <a:rPr lang="en-US" dirty="0"/>
              <a:t>2D-SiC: promising for quantum LEDs due to direct bandgap, high exciton binding energy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B1E2A-2BAC-4929-A59E-48445E80CD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78EDAA-4013-9507-C0D8-613EF9F93E1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Paper ID: 250103165040                Session: 4P1a                             Date: 2025-05-08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A2057-AFD4-74B2-0D3C-4E3B08220AD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Optoelectronic Modulation of 2D Silicon Carbide for Tunable and Efficient White Light Emission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64AA9B-DBA9-9237-2E21-89D135CF4505}"/>
              </a:ext>
            </a:extLst>
          </p:cNvPr>
          <p:cNvSpPr txBox="1"/>
          <p:nvPr/>
        </p:nvSpPr>
        <p:spPr>
          <a:xfrm>
            <a:off x="-2306320" y="5800184"/>
            <a:ext cx="2164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Each slide will have conference logo, and paper and session info →</a:t>
            </a:r>
            <a:endParaRPr lang="en-GB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00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12BAF-8232-4B98-8A72-A9A99745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Motivation: 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Why Study 2D </a:t>
            </a:r>
            <a:r>
              <a:rPr lang="en-US" b="1" dirty="0" err="1">
                <a:latin typeface="+mj-lt"/>
                <a:cs typeface="Times New Roman" panose="02020603050405020304" pitchFamily="18" charset="0"/>
              </a:rPr>
              <a:t>SiC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E2D7C-4215-4784-92F7-4219BD661B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C6D5E6-8873-4874-9392-4295FD6C8273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CAC6E1-C4E6-1AC5-90AA-E8771A2CCFA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Paper ID: 250103165040                Session: 4P1a                             Date: 2025-05-08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9163E-D37E-0743-EE90-5B763C90EB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Optoelectronic Modulation of 2D Silicon Carbide for Tunable and Efficient White Light Emission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BF5B8-7A02-47DA-9DAC-285F325AD561}"/>
              </a:ext>
            </a:extLst>
          </p:cNvPr>
          <p:cNvSpPr txBox="1"/>
          <p:nvPr/>
        </p:nvSpPr>
        <p:spPr>
          <a:xfrm>
            <a:off x="1616259" y="1917137"/>
            <a:ext cx="2052321" cy="95410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Properties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99C789-FD79-48DA-910F-6724C62F0E3B}"/>
              </a:ext>
            </a:extLst>
          </p:cNvPr>
          <p:cNvCxnSpPr>
            <a:cxnSpLocks/>
            <a:stCxn id="7" idx="3"/>
            <a:endCxn id="33" idx="1"/>
          </p:cNvCxnSpPr>
          <p:nvPr/>
        </p:nvCxnSpPr>
        <p:spPr>
          <a:xfrm flipV="1">
            <a:off x="3668580" y="1574259"/>
            <a:ext cx="2834029" cy="819932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52FB7C-4DA0-4D48-9DC4-28F30D33A9D9}"/>
              </a:ext>
            </a:extLst>
          </p:cNvPr>
          <p:cNvCxnSpPr>
            <a:cxnSpLocks/>
            <a:stCxn id="7" idx="3"/>
            <a:endCxn id="34" idx="1"/>
          </p:cNvCxnSpPr>
          <p:nvPr/>
        </p:nvCxnSpPr>
        <p:spPr>
          <a:xfrm flipV="1">
            <a:off x="3668580" y="2389315"/>
            <a:ext cx="2834029" cy="4876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F9D45B-2BE0-4DE7-B22A-F1F2E55EC356}"/>
              </a:ext>
            </a:extLst>
          </p:cNvPr>
          <p:cNvCxnSpPr>
            <a:cxnSpLocks/>
            <a:stCxn id="7" idx="3"/>
            <a:endCxn id="35" idx="1"/>
          </p:cNvCxnSpPr>
          <p:nvPr/>
        </p:nvCxnSpPr>
        <p:spPr>
          <a:xfrm>
            <a:off x="3668580" y="2394191"/>
            <a:ext cx="2834029" cy="81018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397CA15-BECD-4167-BF6A-0589CB347060}"/>
              </a:ext>
            </a:extLst>
          </p:cNvPr>
          <p:cNvSpPr txBox="1"/>
          <p:nvPr/>
        </p:nvSpPr>
        <p:spPr>
          <a:xfrm>
            <a:off x="1616259" y="4108548"/>
            <a:ext cx="2489200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Optoelectronic Advantages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0F5BCF-4D7B-40CE-817B-6B8316834B31}"/>
              </a:ext>
            </a:extLst>
          </p:cNvPr>
          <p:cNvCxnSpPr>
            <a:cxnSpLocks/>
            <a:stCxn id="12" idx="3"/>
            <a:endCxn id="47" idx="1"/>
          </p:cNvCxnSpPr>
          <p:nvPr/>
        </p:nvCxnSpPr>
        <p:spPr>
          <a:xfrm flipV="1">
            <a:off x="4105459" y="4101529"/>
            <a:ext cx="1868623" cy="484073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1A8310-0482-4A8B-A561-33F768CD9473}"/>
              </a:ext>
            </a:extLst>
          </p:cNvPr>
          <p:cNvCxnSpPr>
            <a:cxnSpLocks/>
            <a:stCxn id="12" idx="3"/>
            <a:endCxn id="48" idx="1"/>
          </p:cNvCxnSpPr>
          <p:nvPr/>
        </p:nvCxnSpPr>
        <p:spPr>
          <a:xfrm>
            <a:off x="4105459" y="4585602"/>
            <a:ext cx="1868623" cy="507831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3EB85E1-17AC-49BD-A6AF-BE553077E1C8}"/>
              </a:ext>
            </a:extLst>
          </p:cNvPr>
          <p:cNvSpPr txBox="1"/>
          <p:nvPr/>
        </p:nvSpPr>
        <p:spPr>
          <a:xfrm>
            <a:off x="6502609" y="1343426"/>
            <a:ext cx="2308509" cy="461665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 Bandgap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D4D905-8AF5-4161-8738-AA9BE2166FED}"/>
              </a:ext>
            </a:extLst>
          </p:cNvPr>
          <p:cNvSpPr txBox="1"/>
          <p:nvPr/>
        </p:nvSpPr>
        <p:spPr>
          <a:xfrm>
            <a:off x="6502609" y="2158482"/>
            <a:ext cx="3673599" cy="461665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Mechanical Strength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4B5829-54A0-4DF2-9D6B-746A9F796C53}"/>
              </a:ext>
            </a:extLst>
          </p:cNvPr>
          <p:cNvSpPr txBox="1"/>
          <p:nvPr/>
        </p:nvSpPr>
        <p:spPr>
          <a:xfrm>
            <a:off x="6502609" y="2973538"/>
            <a:ext cx="3597248" cy="461665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Conductivity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9F9B21-C089-4A74-BED6-6E54D3DA1F95}"/>
              </a:ext>
            </a:extLst>
          </p:cNvPr>
          <p:cNvSpPr txBox="1"/>
          <p:nvPr/>
        </p:nvSpPr>
        <p:spPr>
          <a:xfrm>
            <a:off x="5974082" y="3870696"/>
            <a:ext cx="3403598" cy="461665"/>
          </a:xfrm>
          <a:prstGeom prst="rect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photoluminescence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268C841-D0E6-4432-961C-1D68831A7ED3}"/>
              </a:ext>
            </a:extLst>
          </p:cNvPr>
          <p:cNvSpPr txBox="1"/>
          <p:nvPr/>
        </p:nvSpPr>
        <p:spPr>
          <a:xfrm>
            <a:off x="5974082" y="4862600"/>
            <a:ext cx="4470398" cy="461665"/>
          </a:xfrm>
          <a:prstGeom prst="rect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Robust UV detection capabilities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339EBC-1E0E-FB05-C3CB-7E6C40803064}"/>
              </a:ext>
            </a:extLst>
          </p:cNvPr>
          <p:cNvSpPr txBox="1"/>
          <p:nvPr/>
        </p:nvSpPr>
        <p:spPr>
          <a:xfrm>
            <a:off x="8534400" y="5677656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Sham et al. </a:t>
            </a:r>
            <a:r>
              <a:rPr lang="en-US" sz="1600" i="1" dirty="0"/>
              <a:t>Science</a:t>
            </a:r>
            <a:r>
              <a:rPr lang="en-US" sz="1600" dirty="0"/>
              <a:t> (2024)</a:t>
            </a:r>
            <a:endParaRPr lang="en-GB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C75F57-858E-19E8-DB3F-45942642D298}"/>
              </a:ext>
            </a:extLst>
          </p:cNvPr>
          <p:cNvSpPr txBox="1"/>
          <p:nvPr/>
        </p:nvSpPr>
        <p:spPr>
          <a:xfrm>
            <a:off x="12192000" y="5677656"/>
            <a:ext cx="2164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← Always give in page reference to any data / graph</a:t>
            </a:r>
            <a:endParaRPr lang="en-GB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CD1DE5-2D1F-D42C-401D-6A8D50988BE6}"/>
              </a:ext>
            </a:extLst>
          </p:cNvPr>
          <p:cNvSpPr txBox="1"/>
          <p:nvPr/>
        </p:nvSpPr>
        <p:spPr>
          <a:xfrm>
            <a:off x="12192000" y="472458"/>
            <a:ext cx="216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← Add descriptive title in the top</a:t>
            </a:r>
            <a:endParaRPr lang="en-GB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33" grpId="0" animBg="1"/>
      <p:bldP spid="34" grpId="0" animBg="1"/>
      <p:bldP spid="35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81308" y="163789"/>
            <a:ext cx="8170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Time-independent Schrödinger equation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1524000" y="881340"/>
            <a:ext cx="9067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FCEDE816-E83F-4E3F-9129-59C7BEE743F4}"/>
              </a:ext>
            </a:extLst>
          </p:cNvPr>
          <p:cNvGrpSpPr/>
          <p:nvPr/>
        </p:nvGrpSpPr>
        <p:grpSpPr>
          <a:xfrm>
            <a:off x="3401252" y="931926"/>
            <a:ext cx="3581400" cy="828675"/>
            <a:chOff x="2209800" y="3014662"/>
            <a:chExt cx="3581400" cy="82867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5E99BF7-B9FD-42E9-BF54-62F9EABF8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3200" y="3014662"/>
              <a:ext cx="3048000" cy="8286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BE9167E-0654-411D-9960-7CAF211AB433}"/>
                    </a:ext>
                  </a:extLst>
                </p:cNvPr>
                <p:cNvSpPr/>
                <p:nvPr/>
              </p:nvSpPr>
              <p:spPr>
                <a:xfrm>
                  <a:off x="2209800" y="3014662"/>
                  <a:ext cx="609600" cy="6609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l-GR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BE9167E-0654-411D-9960-7CAF211AB4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3014662"/>
                  <a:ext cx="609600" cy="66095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C8B176-FE36-4C5F-A032-51A8B2FAF4AE}"/>
              </a:ext>
            </a:extLst>
          </p:cNvPr>
          <p:cNvCxnSpPr>
            <a:cxnSpLocks/>
          </p:cNvCxnSpPr>
          <p:nvPr/>
        </p:nvCxnSpPr>
        <p:spPr>
          <a:xfrm flipH="1">
            <a:off x="2938748" y="1538776"/>
            <a:ext cx="581072" cy="4410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B67B3DF-7119-4B97-9B3A-5CB4F4E752D8}"/>
              </a:ext>
            </a:extLst>
          </p:cNvPr>
          <p:cNvSpPr/>
          <p:nvPr/>
        </p:nvSpPr>
        <p:spPr>
          <a:xfrm>
            <a:off x="1783977" y="2027645"/>
            <a:ext cx="2226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Hamiltonian operator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200D0E-80AC-4479-9862-9844BAB8F669}"/>
              </a:ext>
            </a:extLst>
          </p:cNvPr>
          <p:cNvCxnSpPr>
            <a:cxnSpLocks/>
          </p:cNvCxnSpPr>
          <p:nvPr/>
        </p:nvCxnSpPr>
        <p:spPr>
          <a:xfrm>
            <a:off x="4323300" y="1538776"/>
            <a:ext cx="678915" cy="3792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3A077DF-BDD1-427B-ADA7-7D708A6E32BA}"/>
              </a:ext>
            </a:extLst>
          </p:cNvPr>
          <p:cNvSpPr/>
          <p:nvPr/>
        </p:nvSpPr>
        <p:spPr>
          <a:xfrm>
            <a:off x="4323300" y="1978141"/>
            <a:ext cx="1674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vector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(wave function)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C975DD-F6A5-4A5A-99D7-DACD89FAEEDC}"/>
              </a:ext>
            </a:extLst>
          </p:cNvPr>
          <p:cNvCxnSpPr>
            <a:cxnSpLocks/>
          </p:cNvCxnSpPr>
          <p:nvPr/>
        </p:nvCxnSpPr>
        <p:spPr>
          <a:xfrm>
            <a:off x="5860054" y="1557420"/>
            <a:ext cx="678915" cy="3792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C036A1C-57D0-4857-B8D5-31266AB8EDEF}"/>
              </a:ext>
            </a:extLst>
          </p:cNvPr>
          <p:cNvSpPr/>
          <p:nvPr/>
        </p:nvSpPr>
        <p:spPr>
          <a:xfrm>
            <a:off x="6014873" y="1978142"/>
            <a:ext cx="1294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Energy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Eigen value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9AC2E17-29D7-4037-8023-E6D91AE723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3175811"/>
            <a:ext cx="8610600" cy="1094627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9E67C44-ABC4-4049-8375-D5BD76308B5D}"/>
              </a:ext>
            </a:extLst>
          </p:cNvPr>
          <p:cNvCxnSpPr>
            <a:cxnSpLocks/>
          </p:cNvCxnSpPr>
          <p:nvPr/>
        </p:nvCxnSpPr>
        <p:spPr>
          <a:xfrm>
            <a:off x="2509987" y="3997824"/>
            <a:ext cx="188651" cy="6936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26CA3D9-CB80-411D-892B-D02BAB6F2BC0}"/>
              </a:ext>
            </a:extLst>
          </p:cNvPr>
          <p:cNvSpPr/>
          <p:nvPr/>
        </p:nvSpPr>
        <p:spPr>
          <a:xfrm>
            <a:off x="1853610" y="4648201"/>
            <a:ext cx="2226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Kinetic Energy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18041F-5EBA-41CC-9879-E9ECFDD4596B}"/>
              </a:ext>
            </a:extLst>
          </p:cNvPr>
          <p:cNvCxnSpPr>
            <a:cxnSpLocks/>
          </p:cNvCxnSpPr>
          <p:nvPr/>
        </p:nvCxnSpPr>
        <p:spPr>
          <a:xfrm>
            <a:off x="3628702" y="3959105"/>
            <a:ext cx="694598" cy="6890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B2474DF3-8077-4E08-A55E-D5E7C10D6449}"/>
              </a:ext>
            </a:extLst>
          </p:cNvPr>
          <p:cNvSpPr/>
          <p:nvPr/>
        </p:nvSpPr>
        <p:spPr>
          <a:xfrm>
            <a:off x="3519820" y="4662102"/>
            <a:ext cx="2226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potential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7AAE25C-C9F6-44A7-AA27-10C4757F4861}"/>
              </a:ext>
            </a:extLst>
          </p:cNvPr>
          <p:cNvCxnSpPr>
            <a:cxnSpLocks/>
          </p:cNvCxnSpPr>
          <p:nvPr/>
        </p:nvCxnSpPr>
        <p:spPr>
          <a:xfrm>
            <a:off x="5029608" y="3913011"/>
            <a:ext cx="968189" cy="6361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FB442A76-0947-44EB-A88A-B19D42D41702}"/>
              </a:ext>
            </a:extLst>
          </p:cNvPr>
          <p:cNvSpPr/>
          <p:nvPr/>
        </p:nvSpPr>
        <p:spPr>
          <a:xfrm>
            <a:off x="5579675" y="4648200"/>
            <a:ext cx="2226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Hartree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potential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2EBDC61-0DD5-499C-9FAC-F1D7E62D9CE0}"/>
              </a:ext>
            </a:extLst>
          </p:cNvPr>
          <p:cNvCxnSpPr>
            <a:cxnSpLocks/>
          </p:cNvCxnSpPr>
          <p:nvPr/>
        </p:nvCxnSpPr>
        <p:spPr>
          <a:xfrm>
            <a:off x="6927861" y="3972448"/>
            <a:ext cx="1183657" cy="6757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A30AEE79-7FCD-4AB3-9A03-B69EFF47F088}"/>
              </a:ext>
            </a:extLst>
          </p:cNvPr>
          <p:cNvSpPr/>
          <p:nvPr/>
        </p:nvSpPr>
        <p:spPr>
          <a:xfrm>
            <a:off x="7309644" y="4648200"/>
            <a:ext cx="3182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Exchange correlation potential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AE58488-A9E6-473E-9133-1095E80A0B6F}"/>
              </a:ext>
            </a:extLst>
          </p:cNvPr>
          <p:cNvCxnSpPr>
            <a:cxnSpLocks/>
          </p:cNvCxnSpPr>
          <p:nvPr/>
        </p:nvCxnSpPr>
        <p:spPr>
          <a:xfrm flipH="1">
            <a:off x="5746695" y="5029200"/>
            <a:ext cx="2101902" cy="5954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942860D-728A-45A6-A037-43CFB075291A}"/>
              </a:ext>
            </a:extLst>
          </p:cNvPr>
          <p:cNvCxnSpPr>
            <a:cxnSpLocks/>
          </p:cNvCxnSpPr>
          <p:nvPr/>
        </p:nvCxnSpPr>
        <p:spPr>
          <a:xfrm>
            <a:off x="8053039" y="5049272"/>
            <a:ext cx="1172241" cy="5430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51ADF80E-E777-4AE8-B15C-7384D78D5E89}"/>
              </a:ext>
            </a:extLst>
          </p:cNvPr>
          <p:cNvSpPr/>
          <p:nvPr/>
        </p:nvSpPr>
        <p:spPr>
          <a:xfrm>
            <a:off x="2777613" y="5681352"/>
            <a:ext cx="359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(spin) density Approximation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(LDA)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4CF3A6B-2F6D-4085-A153-7C704DC73C0D}"/>
              </a:ext>
            </a:extLst>
          </p:cNvPr>
          <p:cNvSpPr/>
          <p:nvPr/>
        </p:nvSpPr>
        <p:spPr>
          <a:xfrm>
            <a:off x="6858000" y="5671102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Generalized Gradient  Approximation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(GGA)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4A9B008-D8CB-4D22-A1F3-68542C379306}"/>
              </a:ext>
            </a:extLst>
          </p:cNvPr>
          <p:cNvSpPr/>
          <p:nvPr/>
        </p:nvSpPr>
        <p:spPr>
          <a:xfrm>
            <a:off x="2045837" y="2679146"/>
            <a:ext cx="6781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Kohn-Sham density function equation</a:t>
            </a:r>
          </a:p>
        </p:txBody>
      </p:sp>
      <p:sp>
        <p:nvSpPr>
          <p:cNvPr id="80" name="Slide Number Placeholder 79">
            <a:extLst>
              <a:ext uri="{FF2B5EF4-FFF2-40B4-BE49-F238E27FC236}">
                <a16:creationId xmlns:a16="http://schemas.microsoft.com/office/drawing/2014/main" id="{EB5CD229-19EC-451B-85F0-B603C07502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D530728-627E-4C39-ACF1-B1EE8FFA76D9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1AB31-9710-55E4-8831-9D5C6F54F6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Paper ID: 250103165040                Session: 4P1a                             Date: 2025-05-08 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66AB455-A9E1-DC50-B4B9-1096136752C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Optoelectronic Modulation of 2D Silicon Carbide for Tunable and Efficient White Light Emission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51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0" grpId="0"/>
      <p:bldP spid="28" grpId="0"/>
      <p:bldP spid="37" grpId="0"/>
      <p:bldP spid="39" grpId="0"/>
      <p:bldP spid="41" grpId="0"/>
      <p:bldP spid="64" grpId="0"/>
      <p:bldP spid="65" grpId="0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684031F-B59E-4E3B-882C-F7980733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Results: Energy Band &amp; Recombination Rate)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B1E2A-2BAC-4929-A59E-48445E80CD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9B4EE1-5C46-3F24-AED1-9503269B27E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Paper ID: 250103165040                Session: 4P1a                             Date: 2025-05-08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57100C-E960-D8CB-3332-DF4BDA01402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Optoelectronic Modulation of 2D Silicon Carbide for Tunable and Efficient White Light Emission 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77F77D-8616-4C72-B581-4B8D4C5678C9}"/>
              </a:ext>
            </a:extLst>
          </p:cNvPr>
          <p:cNvGrpSpPr/>
          <p:nvPr/>
        </p:nvGrpSpPr>
        <p:grpSpPr>
          <a:xfrm>
            <a:off x="1461155" y="1734533"/>
            <a:ext cx="9965257" cy="4241489"/>
            <a:chOff x="0" y="0"/>
            <a:chExt cx="6027420" cy="279257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09863E-09B0-437F-8995-A662D20E34F3}"/>
                </a:ext>
              </a:extLst>
            </p:cNvPr>
            <p:cNvGrpSpPr/>
            <p:nvPr/>
          </p:nvGrpSpPr>
          <p:grpSpPr>
            <a:xfrm>
              <a:off x="0" y="0"/>
              <a:ext cx="6027420" cy="2792579"/>
              <a:chOff x="0" y="0"/>
              <a:chExt cx="6027420" cy="279257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6E750B6-6E05-4362-9B08-B3B39C164DE0}"/>
                  </a:ext>
                </a:extLst>
              </p:cNvPr>
              <p:cNvGrpSpPr/>
              <p:nvPr/>
            </p:nvGrpSpPr>
            <p:grpSpPr>
              <a:xfrm>
                <a:off x="0" y="0"/>
                <a:ext cx="6027420" cy="2792579"/>
                <a:chOff x="0" y="0"/>
                <a:chExt cx="6027420" cy="2792579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7EC8E13E-2CA0-4481-9492-E6F41CA22983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6027420" cy="2454275"/>
                  <a:chOff x="0" y="0"/>
                  <a:chExt cx="6027420" cy="2454275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A5B1E2B0-A429-4CBE-BC38-9E212F3681DE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6027420" cy="2454275"/>
                    <a:chOff x="0" y="0"/>
                    <a:chExt cx="6027420" cy="2454275"/>
                  </a:xfrm>
                </p:grpSpPr>
                <p:grpSp>
                  <p:nvGrpSpPr>
                    <p:cNvPr id="17" name="Group 16">
                      <a:extLst>
                        <a:ext uri="{FF2B5EF4-FFF2-40B4-BE49-F238E27FC236}">
                          <a16:creationId xmlns:a16="http://schemas.microsoft.com/office/drawing/2014/main" id="{BC213EF7-2356-48C6-9088-1DDC42E8DC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6027420" cy="2454275"/>
                      <a:chOff x="0" y="0"/>
                      <a:chExt cx="6027420" cy="2454275"/>
                    </a:xfrm>
                  </p:grpSpPr>
                  <p:grpSp>
                    <p:nvGrpSpPr>
                      <p:cNvPr id="19" name="Group 18">
                        <a:extLst>
                          <a:ext uri="{FF2B5EF4-FFF2-40B4-BE49-F238E27FC236}">
                            <a16:creationId xmlns:a16="http://schemas.microsoft.com/office/drawing/2014/main" id="{CD349D93-037F-426A-BAD8-C16C31E37DA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0"/>
                        <a:ext cx="6027420" cy="2454275"/>
                        <a:chOff x="0" y="0"/>
                        <a:chExt cx="6027420" cy="2454275"/>
                      </a:xfrm>
                    </p:grpSpPr>
                    <p:grpSp>
                      <p:nvGrpSpPr>
                        <p:cNvPr id="21" name="Group 20">
                          <a:extLst>
                            <a:ext uri="{FF2B5EF4-FFF2-40B4-BE49-F238E27FC236}">
                              <a16:creationId xmlns:a16="http://schemas.microsoft.com/office/drawing/2014/main" id="{C37C518D-F580-49C9-B179-5ED23D5A589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0" y="0"/>
                          <a:ext cx="6027420" cy="2454275"/>
                          <a:chOff x="0" y="0"/>
                          <a:chExt cx="6027420" cy="2454275"/>
                        </a:xfrm>
                      </p:grpSpPr>
                      <p:pic>
                        <p:nvPicPr>
                          <p:cNvPr id="24" name="Picture 23">
                            <a:extLst>
                              <a:ext uri="{FF2B5EF4-FFF2-40B4-BE49-F238E27FC236}">
                                <a16:creationId xmlns:a16="http://schemas.microsoft.com/office/drawing/2014/main" id="{8A76BAFE-23FA-4D93-BEE7-0A7DCE4BCB27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9047" t="10304" r="11241" b="4352"/>
                          <a:stretch/>
                        </p:blipFill>
                        <p:spPr bwMode="auto">
                          <a:xfrm>
                            <a:off x="0" y="0"/>
                            <a:ext cx="2989580" cy="2449195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xtLst>
                            <a:ext uri="{53640926-AAD7-44D8-BBD7-CCE9431645EC}">
                              <a14:shadowObscured xmlns:a14="http://schemas.microsoft.com/office/drawing/2010/main"/>
                            </a:ext>
                          </a:extLst>
                        </p:spPr>
                      </p:pic>
                      <p:pic>
                        <p:nvPicPr>
                          <p:cNvPr id="25" name="Picture 24">
                            <a:extLst>
                              <a:ext uri="{FF2B5EF4-FFF2-40B4-BE49-F238E27FC236}">
                                <a16:creationId xmlns:a16="http://schemas.microsoft.com/office/drawing/2014/main" id="{C0684C8A-962B-4160-A1F5-333BDD9429D5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3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t="9482" r="11675" b="3902"/>
                          <a:stretch/>
                        </p:blipFill>
                        <p:spPr bwMode="auto">
                          <a:xfrm>
                            <a:off x="3009900" y="0"/>
                            <a:ext cx="3017520" cy="2454275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xtLst>
                            <a:ext uri="{53640926-AAD7-44D8-BBD7-CCE9431645EC}">
                              <a14:shadowObscured xmlns:a14="http://schemas.microsoft.com/office/drawing/2010/main"/>
                            </a:ext>
                          </a:extLst>
                        </p:spPr>
                      </p:pic>
                    </p:grpSp>
                    <p:sp>
                      <p:nvSpPr>
                        <p:cNvPr id="22" name="Oval 21">
                          <a:extLst>
                            <a:ext uri="{FF2B5EF4-FFF2-40B4-BE49-F238E27FC236}">
                              <a16:creationId xmlns:a16="http://schemas.microsoft.com/office/drawing/2014/main" id="{BF8A0393-C8B8-4EB5-A425-80502A5579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31471" y="500742"/>
                          <a:ext cx="157843" cy="223158"/>
                        </a:xfrm>
                        <a:prstGeom prst="ellips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" name="Oval 22">
                          <a:extLst>
                            <a:ext uri="{FF2B5EF4-FFF2-40B4-BE49-F238E27FC236}">
                              <a16:creationId xmlns:a16="http://schemas.microsoft.com/office/drawing/2014/main" id="{BC7144D4-EC6C-4F89-A7DF-7B8514987D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47800" y="1001485"/>
                          <a:ext cx="179614" cy="658586"/>
                        </a:xfrm>
                        <a:prstGeom prst="ellips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pic>
                    <p:nvPicPr>
                      <p:cNvPr id="20" name="Picture 19">
                        <a:extLst>
                          <a:ext uri="{FF2B5EF4-FFF2-40B4-BE49-F238E27FC236}">
                            <a16:creationId xmlns:a16="http://schemas.microsoft.com/office/drawing/2014/main" id="{99945190-1BF5-49B3-ADDF-8A2813C44FF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595" t="9911" r="12627" b="15311"/>
                      <a:stretch/>
                    </p:blipFill>
                    <p:spPr bwMode="auto">
                      <a:xfrm>
                        <a:off x="1834243" y="326571"/>
                        <a:ext cx="881380" cy="71247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53640926-AAD7-44D8-BBD7-CCE9431645EC}">
                          <a14:shadowObscured xmlns:a14="http://schemas.microsoft.com/office/drawing/2010/main"/>
                        </a:ext>
                      </a:extLst>
                    </p:spPr>
                  </p:pic>
                </p:grpSp>
                <p:pic>
                  <p:nvPicPr>
                    <p:cNvPr id="18" name="Picture 17">
                      <a:extLst>
                        <a:ext uri="{FF2B5EF4-FFF2-40B4-BE49-F238E27FC236}">
                          <a16:creationId xmlns:a16="http://schemas.microsoft.com/office/drawing/2014/main" id="{0B351760-52E9-4341-BCED-39904B7DB07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7238" t="10617" r="12993" b="15716"/>
                    <a:stretch/>
                  </p:blipFill>
                  <p:spPr bwMode="auto">
                    <a:xfrm>
                      <a:off x="1866900" y="1268185"/>
                      <a:ext cx="977900" cy="790575"/>
                    </a:xfrm>
                    <a:prstGeom prst="rect">
                      <a:avLst/>
                    </a:prstGeom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</p:grpSp>
              <p:cxnSp>
                <p:nvCxnSpPr>
                  <p:cNvPr id="15" name="Straight Arrow Connector 14">
                    <a:extLst>
                      <a:ext uri="{FF2B5EF4-FFF2-40B4-BE49-F238E27FC236}">
                        <a16:creationId xmlns:a16="http://schemas.microsoft.com/office/drawing/2014/main" id="{FF073BD9-A6EE-462E-81E1-96A9119848E1}"/>
                      </a:ext>
                    </a:extLst>
                  </p:cNvPr>
                  <p:cNvCxnSpPr/>
                  <p:nvPr/>
                </p:nvCxnSpPr>
                <p:spPr>
                  <a:xfrm>
                    <a:off x="1594757" y="625928"/>
                    <a:ext cx="195943" cy="43543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Arrow Connector 15">
                    <a:extLst>
                      <a:ext uri="{FF2B5EF4-FFF2-40B4-BE49-F238E27FC236}">
                        <a16:creationId xmlns:a16="http://schemas.microsoft.com/office/drawing/2014/main" id="{C7EA182D-2155-4498-9228-746189A3025B}"/>
                      </a:ext>
                    </a:extLst>
                  </p:cNvPr>
                  <p:cNvCxnSpPr/>
                  <p:nvPr/>
                </p:nvCxnSpPr>
                <p:spPr>
                  <a:xfrm>
                    <a:off x="1632857" y="1322614"/>
                    <a:ext cx="228328" cy="206829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" name="Text Box 44">
                  <a:extLst>
                    <a:ext uri="{FF2B5EF4-FFF2-40B4-BE49-F238E27FC236}">
                      <a16:creationId xmlns:a16="http://schemas.microsoft.com/office/drawing/2014/main" id="{4FC948BE-2069-424C-A791-13B3A33F853B}"/>
                    </a:ext>
                  </a:extLst>
                </p:cNvPr>
                <p:cNvSpPr txBox="1"/>
                <p:nvPr/>
              </p:nvSpPr>
              <p:spPr>
                <a:xfrm>
                  <a:off x="0" y="2508885"/>
                  <a:ext cx="6027420" cy="283694"/>
                </a:xfrm>
                <a:prstGeom prst="rect">
                  <a:avLst/>
                </a:prstGeom>
                <a:solidFill>
                  <a:prstClr val="white"/>
                </a:solidFill>
                <a:ln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Georgia" panose="02040502050405020303" pitchFamily="18" charset="0"/>
                    </a:rPr>
                    <a:t>Figure: (a) Energy Band Diagram of the proposed LED under thermal equilibrium conditions, (b) Investigation of the radiative recombination rate in the proposed LED.</a:t>
                  </a:r>
                  <a:endParaRPr lang="en-US" dirty="0">
                    <a:effectLst/>
                    <a:latin typeface="Georgia" panose="02040502050405020303" pitchFamily="18" charset="0"/>
                    <a:ea typeface="Times New Roman" panose="02020603050405020304" pitchFamily="18" charset="0"/>
                    <a:cs typeface="Georgia" panose="02040502050405020303" pitchFamily="18" charset="0"/>
                  </a:endParaRPr>
                </a:p>
              </p:txBody>
            </p:sp>
          </p:grpSp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3DDDF7C2-8A12-4B29-B0C4-924542E10C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2743" y="10886"/>
                <a:ext cx="369570" cy="2609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Georgia" panose="02040502050405020303" pitchFamily="18" charset="0"/>
                  </a:rPr>
                  <a:t>(a)</a:t>
                </a:r>
                <a:endParaRPr lang="en-US" sz="1100">
                  <a:effectLst/>
                  <a:latin typeface="Georgia" panose="02040502050405020303" pitchFamily="18" charset="0"/>
                  <a:ea typeface="Times New Roman" panose="02020603050405020304" pitchFamily="18" charset="0"/>
                  <a:cs typeface="Georgia" panose="02040502050405020303" pitchFamily="18" charset="0"/>
                </a:endParaRPr>
              </a:p>
            </p:txBody>
          </p:sp>
        </p:grp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4E4F5CEE-E2F4-4C5B-B586-E7F03A8E3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372" y="27215"/>
              <a:ext cx="369570" cy="260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Georgia" panose="02040502050405020303" pitchFamily="18" charset="0"/>
                </a:rPr>
                <a:t>(b)</a:t>
              </a:r>
              <a:endParaRPr lang="en-US" sz="110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6196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AE17-65F9-48FE-918B-E1E55152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Results: </a:t>
            </a:r>
            <a:r>
              <a:rPr lang="en-US" b="1" dirty="0"/>
              <a:t>CIE Mapping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2A8EB-C7C3-490C-8E89-C9D9C087DB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/>
              <a:t>Combined RGB points produce white light in chromaticity 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4E09D-4D0E-41F9-8662-E7FFD136D4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90DCD2D-F7FB-4BAB-7CAD-CF8EAD8D853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Paper ID: 250103165040                Session: 4P1a                             Date: 2025-05-08 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32D1C1-A022-4020-5656-4957DB979AC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Optoelectronic Modulation of 2D Silicon Carbide for Tunable and Efficient White Light Emission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930AAA-9604-460B-BC5A-5C36E73CC5D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t="4100" r="11315" b="6125"/>
          <a:stretch/>
        </p:blipFill>
        <p:spPr bwMode="auto">
          <a:xfrm>
            <a:off x="5797484" y="1427288"/>
            <a:ext cx="5825765" cy="4351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36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>
          <a:extLst>
            <a:ext uri="{FF2B5EF4-FFF2-40B4-BE49-F238E27FC236}">
              <a16:creationId xmlns:a16="http://schemas.microsoft.com/office/drawing/2014/main" id="{44041CB5-2DC9-B476-1CF1-79BEF7BBB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6DCEEA6-2621-9C0F-953B-53778705B049}"/>
              </a:ext>
            </a:extLst>
          </p:cNvPr>
          <p:cNvSpPr/>
          <p:nvPr/>
        </p:nvSpPr>
        <p:spPr>
          <a:xfrm>
            <a:off x="1447799" y="1350627"/>
            <a:ext cx="9918945" cy="15659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" name="Google Shape;218;p20">
            <a:extLst>
              <a:ext uri="{FF2B5EF4-FFF2-40B4-BE49-F238E27FC236}">
                <a16:creationId xmlns:a16="http://schemas.microsoft.com/office/drawing/2014/main" id="{609D37C7-A414-CB58-E777-F5825003CB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2151" y="397587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buSzPts val="2600"/>
            </a:pPr>
            <a:r>
              <a:rPr lang="en" b="1" dirty="0">
                <a:cs typeface="Times New Roman" panose="02020603050405020304" pitchFamily="18" charset="0"/>
              </a:rPr>
              <a:t>Questions and Comments</a:t>
            </a:r>
            <a:endParaRPr b="1" dirty="0"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B2CA72-7FB1-99DE-82F4-15E9A229DDC2}"/>
              </a:ext>
            </a:extLst>
          </p:cNvPr>
          <p:cNvSpPr txBox="1"/>
          <p:nvPr/>
        </p:nvSpPr>
        <p:spPr>
          <a:xfrm>
            <a:off x="3140137" y="1606996"/>
            <a:ext cx="6534268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>
                <a:latin typeface="+mj-lt"/>
                <a:cs typeface="Times New Roman" panose="02020603050405020304" pitchFamily="18" charset="0"/>
              </a:rPr>
              <a:t>Please email any questions or comments to </a:t>
            </a:r>
            <a:r>
              <a:rPr lang="en-US" sz="2667" b="1" dirty="0">
                <a:latin typeface="+mj-lt"/>
                <a:cs typeface="Times New Roman" panose="02020603050405020304" pitchFamily="18" charset="0"/>
                <a:hlinkClick r:id="rId4"/>
              </a:rPr>
              <a:t>mahfuz@gmail.com</a:t>
            </a:r>
            <a:r>
              <a:rPr lang="en-US" sz="2667" b="1" dirty="0">
                <a:latin typeface="+mj-lt"/>
                <a:cs typeface="Times New Roman" panose="02020603050405020304" pitchFamily="18" charset="0"/>
              </a:rPr>
              <a:t> or sajid@eee.buet.ac.bd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1AA0A-7477-11A4-9D14-F0ED72BD2DC4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9291415" y="6235056"/>
            <a:ext cx="752004" cy="524032"/>
          </a:xfrm>
        </p:spPr>
        <p:txBody>
          <a:bodyPr/>
          <a:lstStyle/>
          <a:p>
            <a:fld id="{00000000-1234-1234-1234-123412341234}" type="slidenum">
              <a:rPr lang="en" smtClean="0">
                <a:solidFill>
                  <a:schemeClr val="bg1"/>
                </a:solidFill>
              </a:rPr>
              <a:pPr/>
              <a:t>8</a:t>
            </a:fld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0B34D-F44F-18D7-089C-E19DDAE5B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Optoelectronic Modulation of 2D Silicon Carbide for Tunable and Efficient White Light Emission 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3C03CDC-3E81-6662-BFA0-9B0ECCA1A7B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9483" y="3429000"/>
            <a:ext cx="1757262" cy="18220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F713A7-F75D-A433-8391-938A9ACBF584}"/>
              </a:ext>
            </a:extLst>
          </p:cNvPr>
          <p:cNvSpPr txBox="1"/>
          <p:nvPr userDrawn="1"/>
        </p:nvSpPr>
        <p:spPr>
          <a:xfrm>
            <a:off x="9585208" y="5126064"/>
            <a:ext cx="2103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4F5368"/>
                </a:solidFill>
                <a:latin typeface="Arial Narrow" panose="020B0606020202030204" pitchFamily="34" charset="0"/>
              </a:rPr>
              <a:t>sajid.buet.ac.bd</a:t>
            </a:r>
            <a:endParaRPr lang="en-GB" sz="2200" dirty="0">
              <a:solidFill>
                <a:srgbClr val="4F5368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F88EDAF-1D30-D098-9BFD-5C000D004D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52093" y="3531814"/>
            <a:ext cx="1805810" cy="16658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0ED5D2-C407-629D-7109-4DAD616A00B6}"/>
              </a:ext>
            </a:extLst>
          </p:cNvPr>
          <p:cNvSpPr txBox="1"/>
          <p:nvPr/>
        </p:nvSpPr>
        <p:spPr>
          <a:xfrm>
            <a:off x="3172555" y="3608216"/>
            <a:ext cx="61188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dirty="0">
                <a:solidFill>
                  <a:srgbClr val="4F5368"/>
                </a:solidFill>
                <a:effectLst/>
                <a:latin typeface="Arial Black" panose="020B0A04020102020204" pitchFamily="34" charset="0"/>
              </a:rPr>
              <a:t>Dr. Sajid Muhaimin Choudhury</a:t>
            </a:r>
          </a:p>
          <a:p>
            <a:r>
              <a:rPr lang="en-GB" b="1" dirty="0">
                <a:solidFill>
                  <a:srgbClr val="4F5368"/>
                </a:solidFill>
                <a:latin typeface="Arial Black" panose="020B0A04020102020204" pitchFamily="34" charset="0"/>
              </a:rPr>
              <a:t>Principle Investigator, </a:t>
            </a:r>
            <a:r>
              <a:rPr lang="en-GB" sz="1800" b="1" i="0" dirty="0">
                <a:solidFill>
                  <a:srgbClr val="4F5368"/>
                </a:solidFill>
                <a:effectLst/>
                <a:latin typeface="Arial Black" panose="020B0A04020102020204" pitchFamily="34" charset="0"/>
              </a:rPr>
              <a:t>Q</a:t>
            </a:r>
            <a:r>
              <a:rPr lang="en-GB" b="0" i="0" dirty="0">
                <a:solidFill>
                  <a:srgbClr val="4F5368"/>
                </a:solidFill>
                <a:effectLst/>
                <a:latin typeface="Arial Black" panose="020B0A04020102020204" pitchFamily="34" charset="0"/>
              </a:rPr>
              <a:t>uantum-, </a:t>
            </a:r>
            <a:r>
              <a:rPr lang="en-GB" sz="1800" b="1" i="0" dirty="0">
                <a:solidFill>
                  <a:srgbClr val="4F5368"/>
                </a:solidFill>
                <a:effectLst/>
                <a:latin typeface="Arial Black" panose="020B0A04020102020204" pitchFamily="34" charset="0"/>
              </a:rPr>
              <a:t>P</a:t>
            </a:r>
            <a:r>
              <a:rPr lang="en-GB" b="0" i="0" dirty="0">
                <a:solidFill>
                  <a:srgbClr val="4F5368"/>
                </a:solidFill>
                <a:effectLst/>
                <a:latin typeface="Arial Black" panose="020B0A04020102020204" pitchFamily="34" charset="0"/>
              </a:rPr>
              <a:t>hotonic-, </a:t>
            </a:r>
            <a:r>
              <a:rPr lang="en-GB" sz="1800" b="1" i="0" dirty="0">
                <a:solidFill>
                  <a:srgbClr val="4F5368"/>
                </a:solidFill>
                <a:effectLst/>
                <a:latin typeface="Arial Black" panose="020B0A04020102020204" pitchFamily="34" charset="0"/>
              </a:rPr>
              <a:t>A</a:t>
            </a:r>
            <a:r>
              <a:rPr lang="en-GB" b="0" i="0" dirty="0">
                <a:solidFill>
                  <a:srgbClr val="4F5368"/>
                </a:solidFill>
                <a:effectLst/>
                <a:latin typeface="Arial Black" panose="020B0A04020102020204" pitchFamily="34" charset="0"/>
              </a:rPr>
              <a:t>ntenna-, </a:t>
            </a:r>
            <a:r>
              <a:rPr lang="en-GB" sz="1800" b="1" i="0" dirty="0">
                <a:solidFill>
                  <a:srgbClr val="4F5368"/>
                </a:solidFill>
                <a:effectLst/>
                <a:latin typeface="Arial Black" panose="020B0A04020102020204" pitchFamily="34" charset="0"/>
              </a:rPr>
              <a:t>C</a:t>
            </a:r>
            <a:r>
              <a:rPr lang="en-GB" b="0" i="0" dirty="0">
                <a:solidFill>
                  <a:srgbClr val="4F5368"/>
                </a:solidFill>
                <a:effectLst/>
                <a:latin typeface="Arial Black" panose="020B0A04020102020204" pitchFamily="34" charset="0"/>
              </a:rPr>
              <a:t>omputing-, </a:t>
            </a:r>
            <a:r>
              <a:rPr lang="en-GB" sz="1800" b="1" i="0" dirty="0">
                <a:solidFill>
                  <a:srgbClr val="4F5368"/>
                </a:solidFill>
                <a:effectLst/>
                <a:latin typeface="Arial Black" panose="020B0A04020102020204" pitchFamily="34" charset="0"/>
              </a:rPr>
              <a:t>E</a:t>
            </a:r>
            <a:r>
              <a:rPr lang="en-GB" b="0" i="0" dirty="0">
                <a:solidFill>
                  <a:srgbClr val="4F5368"/>
                </a:solidFill>
                <a:effectLst/>
                <a:latin typeface="Arial Black" panose="020B0A04020102020204" pitchFamily="34" charset="0"/>
              </a:rPr>
              <a:t>mbedded- , and </a:t>
            </a:r>
            <a:r>
              <a:rPr lang="en-GB" sz="1800" b="1" i="0" dirty="0">
                <a:solidFill>
                  <a:srgbClr val="4F5368"/>
                </a:solidFill>
                <a:effectLst/>
                <a:latin typeface="Arial Black" panose="020B0A04020102020204" pitchFamily="34" charset="0"/>
              </a:rPr>
              <a:t>R</a:t>
            </a:r>
            <a:r>
              <a:rPr lang="en-GB" b="0" i="0" dirty="0">
                <a:solidFill>
                  <a:srgbClr val="4F5368"/>
                </a:solidFill>
                <a:effectLst/>
                <a:latin typeface="Arial Black" panose="020B0A04020102020204" pitchFamily="34" charset="0"/>
              </a:rPr>
              <a:t>enewable-energy </a:t>
            </a:r>
            <a:r>
              <a:rPr lang="en-GB" b="1" i="0" dirty="0">
                <a:solidFill>
                  <a:srgbClr val="4F5368"/>
                </a:solidFill>
                <a:effectLst/>
                <a:latin typeface="Arial Black" panose="020B0A04020102020204" pitchFamily="34" charset="0"/>
              </a:rPr>
              <a:t>S</a:t>
            </a:r>
            <a:r>
              <a:rPr lang="en-GB" b="0" i="0" dirty="0">
                <a:solidFill>
                  <a:srgbClr val="4F5368"/>
                </a:solidFill>
                <a:effectLst/>
                <a:latin typeface="Arial Black" panose="020B0A04020102020204" pitchFamily="34" charset="0"/>
              </a:rPr>
              <a:t>ystems (Q-PACERS) Research Group</a:t>
            </a:r>
          </a:p>
          <a:p>
            <a:endParaRPr lang="en-GB" dirty="0">
              <a:solidFill>
                <a:srgbClr val="4F5368"/>
              </a:solidFill>
              <a:latin typeface="Arial Black" panose="020B0A04020102020204" pitchFamily="34" charset="0"/>
            </a:endParaRPr>
          </a:p>
          <a:p>
            <a:r>
              <a:rPr lang="en-GB" dirty="0">
                <a:solidFill>
                  <a:srgbClr val="4F5368"/>
                </a:solidFill>
                <a:latin typeface="Arial Black" panose="020B0A04020102020204" pitchFamily="34" charset="0"/>
              </a:rPr>
              <a:t>Associate Professor, Department of EEE, BUET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FA2CE-666D-ECD0-2974-67991CBB2164}"/>
              </a:ext>
            </a:extLst>
          </p:cNvPr>
          <p:cNvSpPr txBox="1"/>
          <p:nvPr/>
        </p:nvSpPr>
        <p:spPr>
          <a:xfrm>
            <a:off x="12263120" y="1764267"/>
            <a:ext cx="216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← Add email </a:t>
            </a:r>
            <a:r>
              <a:rPr lang="en-US">
                <a:solidFill>
                  <a:srgbClr val="0070C0"/>
                </a:solidFill>
                <a:latin typeface="Arial Black" panose="020B0A04020102020204" pitchFamily="34" charset="0"/>
              </a:rPr>
              <a:t>of presenting author</a:t>
            </a:r>
            <a:endParaRPr lang="en-GB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3234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heme/theme1.xml><?xml version="1.0" encoding="utf-8"?>
<a:theme xmlns:a="http://schemas.openxmlformats.org/drawingml/2006/main" name="Savon">
  <a:themeElements>
    <a:clrScheme name="Savon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BAC23D464FD4183DA84A852207DA6" ma:contentTypeVersion="3" ma:contentTypeDescription="Create a new document." ma:contentTypeScope="" ma:versionID="f04cc84cf1c1be86cd6a496440d9c8db">
  <xsd:schema xmlns:xsd="http://www.w3.org/2001/XMLSchema" xmlns:xs="http://www.w3.org/2001/XMLSchema" xmlns:p="http://schemas.microsoft.com/office/2006/metadata/properties" xmlns:ns2="0b0c89cc-be23-4df2-bf43-b7276027b939" targetNamespace="http://schemas.microsoft.com/office/2006/metadata/properties" ma:root="true" ma:fieldsID="c8633b5dcd90e27b182d618df17d93e8" ns2:_="">
    <xsd:import namespace="0b0c89cc-be23-4df2-bf43-b7276027b9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0c89cc-be23-4df2-bf43-b7276027b9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F115AB-94ED-4FD7-8511-5032A544EC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94B693-854D-4D86-9DE3-1FC3C517E4C0}"/>
</file>

<file path=customXml/itemProps3.xml><?xml version="1.0" encoding="utf-8"?>
<ds:datastoreItem xmlns:ds="http://schemas.openxmlformats.org/officeDocument/2006/customXml" ds:itemID="{EE38298E-AA6E-4771-9331-41968A780F3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8e6cb99-2179-4fd1-b0f8-faa3ebaef7f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3158</TotalTime>
  <Words>1029</Words>
  <Application>Microsoft Office PowerPoint</Application>
  <PresentationFormat>Widescreen</PresentationFormat>
  <Paragraphs>110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Cambria Math</vt:lpstr>
      <vt:lpstr>Arial Narrow</vt:lpstr>
      <vt:lpstr>Arial Black</vt:lpstr>
      <vt:lpstr>Times New Roman</vt:lpstr>
      <vt:lpstr>Arial</vt:lpstr>
      <vt:lpstr>Garamond</vt:lpstr>
      <vt:lpstr>Impact</vt:lpstr>
      <vt:lpstr>Georgia</vt:lpstr>
      <vt:lpstr>Calibri</vt:lpstr>
      <vt:lpstr>Savon</vt:lpstr>
      <vt:lpstr>Towards High-performance Quantum-based LEDs: Optoelectronic Modulation of 2D Silicon Carbide for Tunable and Efficient White Light Emission </vt:lpstr>
      <vt:lpstr>Outline of Presentation</vt:lpstr>
      <vt:lpstr>Motivation</vt:lpstr>
      <vt:lpstr>Motivation: Why Study 2D SiC?</vt:lpstr>
      <vt:lpstr>PowerPoint Presentation</vt:lpstr>
      <vt:lpstr>Results: Energy Band &amp; Recombination Rate)</vt:lpstr>
      <vt:lpstr>Results: CIE Mapping</vt:lpstr>
      <vt:lpstr>Questions and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Polarization insensitive electrically tunable meta-lens for 2 µm wavelength</dc:title>
  <dc:creator>Dr. Sajid Muhaimin Choudhury</dc:creator>
  <cp:lastModifiedBy>Sajid Choudhury</cp:lastModifiedBy>
  <cp:revision>95</cp:revision>
  <dcterms:created xsi:type="dcterms:W3CDTF">2021-07-11T09:27:00Z</dcterms:created>
  <dcterms:modified xsi:type="dcterms:W3CDTF">2025-06-17T03:04:41Z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0x010100B0CBAC23D464FD4183DA84A852207DA6</vt:lpwstr>
  </property>
  <property fmtid="{D5CDD505-2E9C-101B-9397-08002B2CF9AE}" pid="3" name="MediaServiceImageTags">
    <vt:lpwstr/>
  </property>
</Properties>
</file>